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5" r:id="rId2"/>
  </p:sldMasterIdLst>
  <p:notesMasterIdLst>
    <p:notesMasterId r:id="rId55"/>
  </p:notesMasterIdLst>
  <p:sldIdLst>
    <p:sldId id="277" r:id="rId3"/>
    <p:sldId id="782" r:id="rId4"/>
    <p:sldId id="783" r:id="rId5"/>
    <p:sldId id="784" r:id="rId6"/>
    <p:sldId id="3104" r:id="rId7"/>
    <p:sldId id="3105" r:id="rId8"/>
    <p:sldId id="3106" r:id="rId9"/>
    <p:sldId id="3081" r:id="rId10"/>
    <p:sldId id="3112" r:id="rId11"/>
    <p:sldId id="787" r:id="rId12"/>
    <p:sldId id="259" r:id="rId13"/>
    <p:sldId id="788" r:id="rId14"/>
    <p:sldId id="789" r:id="rId15"/>
    <p:sldId id="790" r:id="rId16"/>
    <p:sldId id="493" r:id="rId17"/>
    <p:sldId id="781" r:id="rId18"/>
    <p:sldId id="791" r:id="rId19"/>
    <p:sldId id="505" r:id="rId20"/>
    <p:sldId id="506" r:id="rId21"/>
    <p:sldId id="507" r:id="rId22"/>
    <p:sldId id="3111" r:id="rId23"/>
    <p:sldId id="502" r:id="rId24"/>
    <p:sldId id="500" r:id="rId25"/>
    <p:sldId id="260" r:id="rId26"/>
    <p:sldId id="508" r:id="rId27"/>
    <p:sldId id="792" r:id="rId28"/>
    <p:sldId id="793" r:id="rId29"/>
    <p:sldId id="3100" r:id="rId30"/>
    <p:sldId id="3109" r:id="rId31"/>
    <p:sldId id="3107" r:id="rId32"/>
    <p:sldId id="794" r:id="rId33"/>
    <p:sldId id="795" r:id="rId34"/>
    <p:sldId id="796" r:id="rId35"/>
    <p:sldId id="797" r:id="rId36"/>
    <p:sldId id="798" r:id="rId37"/>
    <p:sldId id="799" r:id="rId38"/>
    <p:sldId id="492" r:id="rId39"/>
    <p:sldId id="3113" r:id="rId40"/>
    <p:sldId id="3098" r:id="rId41"/>
    <p:sldId id="3099" r:id="rId42"/>
    <p:sldId id="3114" r:id="rId43"/>
    <p:sldId id="3091" r:id="rId44"/>
    <p:sldId id="3116" r:id="rId45"/>
    <p:sldId id="3093" r:id="rId46"/>
    <p:sldId id="3092" r:id="rId47"/>
    <p:sldId id="801" r:id="rId48"/>
    <p:sldId id="802" r:id="rId49"/>
    <p:sldId id="803" r:id="rId50"/>
    <p:sldId id="804" r:id="rId51"/>
    <p:sldId id="805" r:id="rId52"/>
    <p:sldId id="3110" r:id="rId53"/>
    <p:sldId id="807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9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ick Bisson" initials="" lastIdx="2" clrIdx="0"/>
  <p:cmAuthor id="2" name="Cathy Kirkpatrick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A5A5A5"/>
    <a:srgbClr val="4472C4"/>
    <a:srgbClr val="ED7D31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773" autoAdjust="0"/>
    <p:restoredTop sz="94424" autoAdjust="0"/>
  </p:normalViewPr>
  <p:slideViewPr>
    <p:cSldViewPr snapToGrid="0" showGuides="1">
      <p:cViewPr varScale="1">
        <p:scale>
          <a:sx n="80" d="100"/>
          <a:sy n="80" d="100"/>
        </p:scale>
        <p:origin x="58" y="91"/>
      </p:cViewPr>
      <p:guideLst>
        <p:guide orient="horz" pos="2069"/>
        <p:guide pos="38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9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13FB82-DEEA-4177-A123-A3913D8E5523}" type="doc">
      <dgm:prSet loTypeId="urn:microsoft.com/office/officeart/2005/8/layout/pyramid3" loCatId="pyramid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CA"/>
        </a:p>
      </dgm:t>
    </dgm:pt>
    <dgm:pt modelId="{F8F348AC-F877-4F07-806E-0ACFCD1B9555}">
      <dgm:prSet phldrT="[Text]" custT="1"/>
      <dgm:spPr/>
      <dgm:t>
        <a:bodyPr/>
        <a:lstStyle/>
        <a:p>
          <a:r>
            <a:rPr lang="en-US" sz="2000" dirty="0">
              <a:solidFill>
                <a:schemeClr val="bg2"/>
              </a:solidFill>
              <a:latin typeface="Georgia" panose="02040502050405020303" pitchFamily="18" charset="0"/>
            </a:rPr>
            <a:t>Tourism Partners / Destination Marketing Funds (DMF’s)</a:t>
          </a:r>
        </a:p>
      </dgm:t>
    </dgm:pt>
    <dgm:pt modelId="{2B874AF8-7091-4089-B417-384DC3070E3B}" type="parTrans" cxnId="{6BD67C52-7E93-46B5-88CB-D031B69855D0}">
      <dgm:prSet/>
      <dgm:spPr/>
      <dgm:t>
        <a:bodyPr/>
        <a:lstStyle/>
        <a:p>
          <a:endParaRPr lang="en-US" sz="800">
            <a:latin typeface="Georgia" panose="02040502050405020303" pitchFamily="18" charset="0"/>
          </a:endParaRPr>
        </a:p>
      </dgm:t>
    </dgm:pt>
    <dgm:pt modelId="{B8B7151D-1CC0-4FAF-A190-7A4F96320011}" type="sibTrans" cxnId="{6BD67C52-7E93-46B5-88CB-D031B69855D0}">
      <dgm:prSet/>
      <dgm:spPr/>
      <dgm:t>
        <a:bodyPr/>
        <a:lstStyle/>
        <a:p>
          <a:endParaRPr lang="en-US" sz="800">
            <a:latin typeface="Georgia" panose="02040502050405020303" pitchFamily="18" charset="0"/>
          </a:endParaRPr>
        </a:p>
      </dgm:t>
    </dgm:pt>
    <dgm:pt modelId="{5CA8A22E-03BB-45BD-A05A-658F929BABD7}">
      <dgm:prSet phldrT="[Text]" custT="1"/>
      <dgm:spPr/>
      <dgm:t>
        <a:bodyPr/>
        <a:lstStyle/>
        <a:p>
          <a:r>
            <a:rPr lang="en-US" sz="1800" dirty="0">
              <a:solidFill>
                <a:schemeClr val="bg2"/>
              </a:solidFill>
              <a:latin typeface="Georgia" panose="02040502050405020303" pitchFamily="18" charset="0"/>
            </a:rPr>
            <a:t>Tourism Industry</a:t>
          </a:r>
        </a:p>
      </dgm:t>
    </dgm:pt>
    <dgm:pt modelId="{2F580DB0-B392-4976-833F-A6BBB85D4F7B}" type="parTrans" cxnId="{DE873496-19E1-45F6-AE00-7AF99681EE84}">
      <dgm:prSet/>
      <dgm:spPr/>
      <dgm:t>
        <a:bodyPr/>
        <a:lstStyle/>
        <a:p>
          <a:endParaRPr lang="en-US" sz="800">
            <a:latin typeface="Georgia" panose="02040502050405020303" pitchFamily="18" charset="0"/>
          </a:endParaRPr>
        </a:p>
      </dgm:t>
    </dgm:pt>
    <dgm:pt modelId="{86E3A172-9BE0-4F24-B461-44C75EA7571B}" type="sibTrans" cxnId="{DE873496-19E1-45F6-AE00-7AF99681EE84}">
      <dgm:prSet/>
      <dgm:spPr/>
      <dgm:t>
        <a:bodyPr/>
        <a:lstStyle/>
        <a:p>
          <a:endParaRPr lang="en-US" sz="800">
            <a:latin typeface="Georgia" panose="02040502050405020303" pitchFamily="18" charset="0"/>
          </a:endParaRPr>
        </a:p>
      </dgm:t>
    </dgm:pt>
    <dgm:pt modelId="{BEE2EF35-90B0-4683-BA1D-E9F7F405C787}">
      <dgm:prSet phldrT="[Text]" custT="1"/>
      <dgm:spPr/>
      <dgm:t>
        <a:bodyPr/>
        <a:lstStyle/>
        <a:p>
          <a:r>
            <a:rPr lang="en-US" sz="800" dirty="0">
              <a:solidFill>
                <a:schemeClr val="bg1"/>
              </a:solidFill>
              <a:latin typeface="Georgia" panose="02040502050405020303" pitchFamily="18" charset="0"/>
            </a:rPr>
            <a:t>Visitors </a:t>
          </a:r>
        </a:p>
        <a:p>
          <a:endParaRPr lang="en-US" sz="8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4A97B065-4694-481D-9634-549DADA9E010}" type="parTrans" cxnId="{546449DB-D12D-4905-93B6-1CF0AFCDD45F}">
      <dgm:prSet/>
      <dgm:spPr/>
      <dgm:t>
        <a:bodyPr/>
        <a:lstStyle/>
        <a:p>
          <a:endParaRPr lang="en-US" sz="800">
            <a:latin typeface="Georgia" panose="02040502050405020303" pitchFamily="18" charset="0"/>
          </a:endParaRPr>
        </a:p>
      </dgm:t>
    </dgm:pt>
    <dgm:pt modelId="{D08AC5FB-A707-4CAD-A9D3-072677105050}" type="sibTrans" cxnId="{546449DB-D12D-4905-93B6-1CF0AFCDD45F}">
      <dgm:prSet/>
      <dgm:spPr/>
      <dgm:t>
        <a:bodyPr/>
        <a:lstStyle/>
        <a:p>
          <a:endParaRPr lang="en-US" sz="800">
            <a:latin typeface="Georgia" panose="02040502050405020303" pitchFamily="18" charset="0"/>
          </a:endParaRPr>
        </a:p>
      </dgm:t>
    </dgm:pt>
    <dgm:pt modelId="{47D9AC29-C36D-4015-96E9-1370E4D69F41}">
      <dgm:prSet custT="1"/>
      <dgm:spPr/>
      <dgm:t>
        <a:bodyPr/>
        <a:lstStyle/>
        <a:p>
          <a:r>
            <a:rPr lang="en-US" sz="2400" dirty="0">
              <a:solidFill>
                <a:schemeClr val="bg2"/>
              </a:solidFill>
              <a:latin typeface="Georgia" panose="02040502050405020303" pitchFamily="18" charset="0"/>
            </a:rPr>
            <a:t>Politics / Government</a:t>
          </a:r>
        </a:p>
      </dgm:t>
    </dgm:pt>
    <dgm:pt modelId="{B33962AA-FFE4-4695-B9E9-A7AE35430C42}" type="parTrans" cxnId="{73BC8347-B65E-4599-BFEA-7B1E67F87140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BBEA1459-3651-4742-A8CB-427BD4A2AAB1}" type="sibTrans" cxnId="{73BC8347-B65E-4599-BFEA-7B1E67F87140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34C049A8-46A0-42D1-A1B7-3A64ACD6CA4D}">
      <dgm:prSet custT="1"/>
      <dgm:spPr/>
      <dgm:t>
        <a:bodyPr/>
        <a:lstStyle/>
        <a:p>
          <a:r>
            <a:rPr lang="en-US" sz="1200" dirty="0">
              <a:solidFill>
                <a:schemeClr val="bg1"/>
              </a:solidFill>
              <a:latin typeface="Georgia" panose="02040502050405020303" pitchFamily="18" charset="0"/>
            </a:rPr>
            <a:t>Citizen Advocates</a:t>
          </a:r>
        </a:p>
      </dgm:t>
    </dgm:pt>
    <dgm:pt modelId="{C21774BA-140B-463F-ABE0-B5D190B7CAA5}" type="parTrans" cxnId="{CE284D21-AC72-49FE-A090-6176FAAB174A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7CC4754E-FBFA-4C64-804C-38119C7CAB7A}" type="sibTrans" cxnId="{CE284D21-AC72-49FE-A090-6176FAAB174A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25E56BD1-C8A5-41BB-A983-4F266E6654A0}" type="pres">
      <dgm:prSet presAssocID="{4313FB82-DEEA-4177-A123-A3913D8E5523}" presName="Name0" presStyleCnt="0">
        <dgm:presLayoutVars>
          <dgm:dir/>
          <dgm:animLvl val="lvl"/>
          <dgm:resizeHandles val="exact"/>
        </dgm:presLayoutVars>
      </dgm:prSet>
      <dgm:spPr/>
    </dgm:pt>
    <dgm:pt modelId="{E34CA8C6-E64F-4003-BA4E-CB6829F75122}" type="pres">
      <dgm:prSet presAssocID="{47D9AC29-C36D-4015-96E9-1370E4D69F41}" presName="Name8" presStyleCnt="0"/>
      <dgm:spPr/>
    </dgm:pt>
    <dgm:pt modelId="{287AB38D-5902-4B59-BB1C-78F943925F30}" type="pres">
      <dgm:prSet presAssocID="{47D9AC29-C36D-4015-96E9-1370E4D69F41}" presName="level" presStyleLbl="node1" presStyleIdx="0" presStyleCnt="5">
        <dgm:presLayoutVars>
          <dgm:chMax val="1"/>
          <dgm:bulletEnabled val="1"/>
        </dgm:presLayoutVars>
      </dgm:prSet>
      <dgm:spPr/>
    </dgm:pt>
    <dgm:pt modelId="{CE69F80E-D050-4CB2-8739-FC5097D07656}" type="pres">
      <dgm:prSet presAssocID="{47D9AC29-C36D-4015-96E9-1370E4D69F4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7229DB5-5012-4177-969A-13BED123D0F0}" type="pres">
      <dgm:prSet presAssocID="{F8F348AC-F877-4F07-806E-0ACFCD1B9555}" presName="Name8" presStyleCnt="0"/>
      <dgm:spPr/>
    </dgm:pt>
    <dgm:pt modelId="{4237438F-EE81-4A75-9CCB-2D1956632661}" type="pres">
      <dgm:prSet presAssocID="{F8F348AC-F877-4F07-806E-0ACFCD1B9555}" presName="level" presStyleLbl="node1" presStyleIdx="1" presStyleCnt="5" custScaleY="73212">
        <dgm:presLayoutVars>
          <dgm:chMax val="1"/>
          <dgm:bulletEnabled val="1"/>
        </dgm:presLayoutVars>
      </dgm:prSet>
      <dgm:spPr/>
    </dgm:pt>
    <dgm:pt modelId="{46168B9C-9A06-48D6-9A87-250A28D21921}" type="pres">
      <dgm:prSet presAssocID="{F8F348AC-F877-4F07-806E-0ACFCD1B955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92CE055-F3C0-4DE5-B08C-38CF2C913F21}" type="pres">
      <dgm:prSet presAssocID="{5CA8A22E-03BB-45BD-A05A-658F929BABD7}" presName="Name8" presStyleCnt="0"/>
      <dgm:spPr/>
    </dgm:pt>
    <dgm:pt modelId="{B2C53C76-8962-4458-B430-2D326E63B54B}" type="pres">
      <dgm:prSet presAssocID="{5CA8A22E-03BB-45BD-A05A-658F929BABD7}" presName="level" presStyleLbl="node1" presStyleIdx="2" presStyleCnt="5" custScaleY="42920">
        <dgm:presLayoutVars>
          <dgm:chMax val="1"/>
          <dgm:bulletEnabled val="1"/>
        </dgm:presLayoutVars>
      </dgm:prSet>
      <dgm:spPr/>
    </dgm:pt>
    <dgm:pt modelId="{F124D26B-113B-410B-85B2-515C1CA9492E}" type="pres">
      <dgm:prSet presAssocID="{5CA8A22E-03BB-45BD-A05A-658F929BABD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53051AE-D349-4C88-9EDE-A53C596C8933}" type="pres">
      <dgm:prSet presAssocID="{34C049A8-46A0-42D1-A1B7-3A64ACD6CA4D}" presName="Name8" presStyleCnt="0"/>
      <dgm:spPr/>
    </dgm:pt>
    <dgm:pt modelId="{8B5320C4-47FF-4498-8F56-DC4046526B29}" type="pres">
      <dgm:prSet presAssocID="{34C049A8-46A0-42D1-A1B7-3A64ACD6CA4D}" presName="level" presStyleLbl="node1" presStyleIdx="3" presStyleCnt="5" custScaleY="32265">
        <dgm:presLayoutVars>
          <dgm:chMax val="1"/>
          <dgm:bulletEnabled val="1"/>
        </dgm:presLayoutVars>
      </dgm:prSet>
      <dgm:spPr/>
    </dgm:pt>
    <dgm:pt modelId="{468CB0E4-5484-4060-BA2D-23CF53CFA777}" type="pres">
      <dgm:prSet presAssocID="{34C049A8-46A0-42D1-A1B7-3A64ACD6CA4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7E62FD1-FC00-4C99-AFA3-58C7290A87C6}" type="pres">
      <dgm:prSet presAssocID="{BEE2EF35-90B0-4683-BA1D-E9F7F405C787}" presName="Name8" presStyleCnt="0"/>
      <dgm:spPr/>
    </dgm:pt>
    <dgm:pt modelId="{BC87FEC9-7500-4F68-A26E-8B2CD89734B8}" type="pres">
      <dgm:prSet presAssocID="{BEE2EF35-90B0-4683-BA1D-E9F7F405C787}" presName="level" presStyleLbl="node1" presStyleIdx="4" presStyleCnt="5" custScaleX="105593" custScaleY="24982">
        <dgm:presLayoutVars>
          <dgm:chMax val="1"/>
          <dgm:bulletEnabled val="1"/>
        </dgm:presLayoutVars>
      </dgm:prSet>
      <dgm:spPr/>
    </dgm:pt>
    <dgm:pt modelId="{E235188E-9E5F-47F1-8343-214EDCE3DBF5}" type="pres">
      <dgm:prSet presAssocID="{BEE2EF35-90B0-4683-BA1D-E9F7F405C787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CE284D21-AC72-49FE-A090-6176FAAB174A}" srcId="{4313FB82-DEEA-4177-A123-A3913D8E5523}" destId="{34C049A8-46A0-42D1-A1B7-3A64ACD6CA4D}" srcOrd="3" destOrd="0" parTransId="{C21774BA-140B-463F-ABE0-B5D190B7CAA5}" sibTransId="{7CC4754E-FBFA-4C64-804C-38119C7CAB7A}"/>
    <dgm:cxn modelId="{C60CFF5F-670C-471A-80C2-8A0AE9856729}" type="presOf" srcId="{5CA8A22E-03BB-45BD-A05A-658F929BABD7}" destId="{B2C53C76-8962-4458-B430-2D326E63B54B}" srcOrd="0" destOrd="0" presId="urn:microsoft.com/office/officeart/2005/8/layout/pyramid3"/>
    <dgm:cxn modelId="{73BC8347-B65E-4599-BFEA-7B1E67F87140}" srcId="{4313FB82-DEEA-4177-A123-A3913D8E5523}" destId="{47D9AC29-C36D-4015-96E9-1370E4D69F41}" srcOrd="0" destOrd="0" parTransId="{B33962AA-FFE4-4695-B9E9-A7AE35430C42}" sibTransId="{BBEA1459-3651-4742-A8CB-427BD4A2AAB1}"/>
    <dgm:cxn modelId="{6BD67C52-7E93-46B5-88CB-D031B69855D0}" srcId="{4313FB82-DEEA-4177-A123-A3913D8E5523}" destId="{F8F348AC-F877-4F07-806E-0ACFCD1B9555}" srcOrd="1" destOrd="0" parTransId="{2B874AF8-7091-4089-B417-384DC3070E3B}" sibTransId="{B8B7151D-1CC0-4FAF-A190-7A4F96320011}"/>
    <dgm:cxn modelId="{F4DBEC57-8DD7-47AC-9AF9-05E2B79505CE}" type="presOf" srcId="{34C049A8-46A0-42D1-A1B7-3A64ACD6CA4D}" destId="{468CB0E4-5484-4060-BA2D-23CF53CFA777}" srcOrd="1" destOrd="0" presId="urn:microsoft.com/office/officeart/2005/8/layout/pyramid3"/>
    <dgm:cxn modelId="{4CC8B87F-0161-44FB-88A9-FA094B5E4DB3}" type="presOf" srcId="{F8F348AC-F877-4F07-806E-0ACFCD1B9555}" destId="{46168B9C-9A06-48D6-9A87-250A28D21921}" srcOrd="1" destOrd="0" presId="urn:microsoft.com/office/officeart/2005/8/layout/pyramid3"/>
    <dgm:cxn modelId="{99071A84-E864-4FE4-A5B2-8D015F15604A}" type="presOf" srcId="{47D9AC29-C36D-4015-96E9-1370E4D69F41}" destId="{287AB38D-5902-4B59-BB1C-78F943925F30}" srcOrd="0" destOrd="0" presId="urn:microsoft.com/office/officeart/2005/8/layout/pyramid3"/>
    <dgm:cxn modelId="{D268748E-9CD2-43A1-9FE9-BEB35DD5197B}" type="presOf" srcId="{BEE2EF35-90B0-4683-BA1D-E9F7F405C787}" destId="{BC87FEC9-7500-4F68-A26E-8B2CD89734B8}" srcOrd="0" destOrd="0" presId="urn:microsoft.com/office/officeart/2005/8/layout/pyramid3"/>
    <dgm:cxn modelId="{DE873496-19E1-45F6-AE00-7AF99681EE84}" srcId="{4313FB82-DEEA-4177-A123-A3913D8E5523}" destId="{5CA8A22E-03BB-45BD-A05A-658F929BABD7}" srcOrd="2" destOrd="0" parTransId="{2F580DB0-B392-4976-833F-A6BBB85D4F7B}" sibTransId="{86E3A172-9BE0-4F24-B461-44C75EA7571B}"/>
    <dgm:cxn modelId="{2A5D7198-57B4-4B60-8668-DD6ECF112E32}" type="presOf" srcId="{5CA8A22E-03BB-45BD-A05A-658F929BABD7}" destId="{F124D26B-113B-410B-85B2-515C1CA9492E}" srcOrd="1" destOrd="0" presId="urn:microsoft.com/office/officeart/2005/8/layout/pyramid3"/>
    <dgm:cxn modelId="{493BC8A7-EE46-463F-BD66-A3FD3BDF74AD}" type="presOf" srcId="{4313FB82-DEEA-4177-A123-A3913D8E5523}" destId="{25E56BD1-C8A5-41BB-A983-4F266E6654A0}" srcOrd="0" destOrd="0" presId="urn:microsoft.com/office/officeart/2005/8/layout/pyramid3"/>
    <dgm:cxn modelId="{9A3A45A9-669B-4FD8-8F3E-F89BE680A21A}" type="presOf" srcId="{34C049A8-46A0-42D1-A1B7-3A64ACD6CA4D}" destId="{8B5320C4-47FF-4498-8F56-DC4046526B29}" srcOrd="0" destOrd="0" presId="urn:microsoft.com/office/officeart/2005/8/layout/pyramid3"/>
    <dgm:cxn modelId="{07B176B2-DE71-4BD3-9C1C-87024B998ADE}" type="presOf" srcId="{F8F348AC-F877-4F07-806E-0ACFCD1B9555}" destId="{4237438F-EE81-4A75-9CCB-2D1956632661}" srcOrd="0" destOrd="0" presId="urn:microsoft.com/office/officeart/2005/8/layout/pyramid3"/>
    <dgm:cxn modelId="{546449DB-D12D-4905-93B6-1CF0AFCDD45F}" srcId="{4313FB82-DEEA-4177-A123-A3913D8E5523}" destId="{BEE2EF35-90B0-4683-BA1D-E9F7F405C787}" srcOrd="4" destOrd="0" parTransId="{4A97B065-4694-481D-9634-549DADA9E010}" sibTransId="{D08AC5FB-A707-4CAD-A9D3-072677105050}"/>
    <dgm:cxn modelId="{0434EEE2-9CA0-469E-BE98-90657D4A6C64}" type="presOf" srcId="{47D9AC29-C36D-4015-96E9-1370E4D69F41}" destId="{CE69F80E-D050-4CB2-8739-FC5097D07656}" srcOrd="1" destOrd="0" presId="urn:microsoft.com/office/officeart/2005/8/layout/pyramid3"/>
    <dgm:cxn modelId="{D11D5EF6-948D-4131-B4A5-1522C6E01992}" type="presOf" srcId="{BEE2EF35-90B0-4683-BA1D-E9F7F405C787}" destId="{E235188E-9E5F-47F1-8343-214EDCE3DBF5}" srcOrd="1" destOrd="0" presId="urn:microsoft.com/office/officeart/2005/8/layout/pyramid3"/>
    <dgm:cxn modelId="{C1EE5A14-9391-4056-80FD-EBCBB8B91867}" type="presParOf" srcId="{25E56BD1-C8A5-41BB-A983-4F266E6654A0}" destId="{E34CA8C6-E64F-4003-BA4E-CB6829F75122}" srcOrd="0" destOrd="0" presId="urn:microsoft.com/office/officeart/2005/8/layout/pyramid3"/>
    <dgm:cxn modelId="{6E3DEF53-2D2B-49E8-B95B-B6DEDD2EEE44}" type="presParOf" srcId="{E34CA8C6-E64F-4003-BA4E-CB6829F75122}" destId="{287AB38D-5902-4B59-BB1C-78F943925F30}" srcOrd="0" destOrd="0" presId="urn:microsoft.com/office/officeart/2005/8/layout/pyramid3"/>
    <dgm:cxn modelId="{82659D61-E499-49B4-BF54-150E9E82F9AA}" type="presParOf" srcId="{E34CA8C6-E64F-4003-BA4E-CB6829F75122}" destId="{CE69F80E-D050-4CB2-8739-FC5097D07656}" srcOrd="1" destOrd="0" presId="urn:microsoft.com/office/officeart/2005/8/layout/pyramid3"/>
    <dgm:cxn modelId="{EA0459A8-4AFC-49F3-9F38-3BDD6FC07649}" type="presParOf" srcId="{25E56BD1-C8A5-41BB-A983-4F266E6654A0}" destId="{87229DB5-5012-4177-969A-13BED123D0F0}" srcOrd="1" destOrd="0" presId="urn:microsoft.com/office/officeart/2005/8/layout/pyramid3"/>
    <dgm:cxn modelId="{464935B4-DC6A-43FE-AE03-F521638AC207}" type="presParOf" srcId="{87229DB5-5012-4177-969A-13BED123D0F0}" destId="{4237438F-EE81-4A75-9CCB-2D1956632661}" srcOrd="0" destOrd="0" presId="urn:microsoft.com/office/officeart/2005/8/layout/pyramid3"/>
    <dgm:cxn modelId="{457AC19C-258B-440F-9E81-CB8AA26EA671}" type="presParOf" srcId="{87229DB5-5012-4177-969A-13BED123D0F0}" destId="{46168B9C-9A06-48D6-9A87-250A28D21921}" srcOrd="1" destOrd="0" presId="urn:microsoft.com/office/officeart/2005/8/layout/pyramid3"/>
    <dgm:cxn modelId="{D34416D9-9965-4A34-A1E2-9794708EE48B}" type="presParOf" srcId="{25E56BD1-C8A5-41BB-A983-4F266E6654A0}" destId="{192CE055-F3C0-4DE5-B08C-38CF2C913F21}" srcOrd="2" destOrd="0" presId="urn:microsoft.com/office/officeart/2005/8/layout/pyramid3"/>
    <dgm:cxn modelId="{7002556E-FCB5-418A-8D17-05908E890F02}" type="presParOf" srcId="{192CE055-F3C0-4DE5-B08C-38CF2C913F21}" destId="{B2C53C76-8962-4458-B430-2D326E63B54B}" srcOrd="0" destOrd="0" presId="urn:microsoft.com/office/officeart/2005/8/layout/pyramid3"/>
    <dgm:cxn modelId="{97876C7D-DDF4-4F05-8BC2-73C677E4694E}" type="presParOf" srcId="{192CE055-F3C0-4DE5-B08C-38CF2C913F21}" destId="{F124D26B-113B-410B-85B2-515C1CA9492E}" srcOrd="1" destOrd="0" presId="urn:microsoft.com/office/officeart/2005/8/layout/pyramid3"/>
    <dgm:cxn modelId="{806B657D-43C7-4EF7-B291-47EF2526CA67}" type="presParOf" srcId="{25E56BD1-C8A5-41BB-A983-4F266E6654A0}" destId="{D53051AE-D349-4C88-9EDE-A53C596C8933}" srcOrd="3" destOrd="0" presId="urn:microsoft.com/office/officeart/2005/8/layout/pyramid3"/>
    <dgm:cxn modelId="{F3EC9292-4E54-4456-AA35-D8D162D1F2E9}" type="presParOf" srcId="{D53051AE-D349-4C88-9EDE-A53C596C8933}" destId="{8B5320C4-47FF-4498-8F56-DC4046526B29}" srcOrd="0" destOrd="0" presId="urn:microsoft.com/office/officeart/2005/8/layout/pyramid3"/>
    <dgm:cxn modelId="{94701A60-AE4C-4465-8085-0FD4940D26EC}" type="presParOf" srcId="{D53051AE-D349-4C88-9EDE-A53C596C8933}" destId="{468CB0E4-5484-4060-BA2D-23CF53CFA777}" srcOrd="1" destOrd="0" presId="urn:microsoft.com/office/officeart/2005/8/layout/pyramid3"/>
    <dgm:cxn modelId="{EE321DF9-5B6C-4533-B8CD-1DD874855CE4}" type="presParOf" srcId="{25E56BD1-C8A5-41BB-A983-4F266E6654A0}" destId="{C7E62FD1-FC00-4C99-AFA3-58C7290A87C6}" srcOrd="4" destOrd="0" presId="urn:microsoft.com/office/officeart/2005/8/layout/pyramid3"/>
    <dgm:cxn modelId="{7C6C2E20-3054-4FF8-8D09-D4AAA42984BE}" type="presParOf" srcId="{C7E62FD1-FC00-4C99-AFA3-58C7290A87C6}" destId="{BC87FEC9-7500-4F68-A26E-8B2CD89734B8}" srcOrd="0" destOrd="0" presId="urn:microsoft.com/office/officeart/2005/8/layout/pyramid3"/>
    <dgm:cxn modelId="{8B2E24CF-4CFF-4CBD-8587-D9FD35F0856C}" type="presParOf" srcId="{C7E62FD1-FC00-4C99-AFA3-58C7290A87C6}" destId="{E235188E-9E5F-47F1-8343-214EDCE3DBF5}" srcOrd="1" destOrd="0" presId="urn:microsoft.com/office/officeart/2005/8/layout/pyramid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13FB82-DEEA-4177-A123-A3913D8E5523}" type="doc">
      <dgm:prSet loTypeId="urn:microsoft.com/office/officeart/2005/8/layout/pyramid3" loCatId="pyramid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CA"/>
        </a:p>
      </dgm:t>
    </dgm:pt>
    <dgm:pt modelId="{F8F348AC-F877-4F07-806E-0ACFCD1B9555}">
      <dgm:prSet phldrT="[Text]" custT="1"/>
      <dgm:spPr/>
      <dgm:t>
        <a:bodyPr/>
        <a:lstStyle/>
        <a:p>
          <a:r>
            <a:rPr lang="en-US" sz="2000" dirty="0">
              <a:solidFill>
                <a:schemeClr val="bg2"/>
              </a:solidFill>
              <a:latin typeface="Georgia" panose="02040502050405020303" pitchFamily="18" charset="0"/>
            </a:rPr>
            <a:t>Tourism Partners / Destination Marketing Funds (DMF’s)</a:t>
          </a:r>
        </a:p>
      </dgm:t>
    </dgm:pt>
    <dgm:pt modelId="{2B874AF8-7091-4089-B417-384DC3070E3B}" type="parTrans" cxnId="{6BD67C52-7E93-46B5-88CB-D031B69855D0}">
      <dgm:prSet/>
      <dgm:spPr/>
      <dgm:t>
        <a:bodyPr/>
        <a:lstStyle/>
        <a:p>
          <a:endParaRPr lang="en-US" sz="800">
            <a:latin typeface="Georgia" panose="02040502050405020303" pitchFamily="18" charset="0"/>
          </a:endParaRPr>
        </a:p>
      </dgm:t>
    </dgm:pt>
    <dgm:pt modelId="{B8B7151D-1CC0-4FAF-A190-7A4F96320011}" type="sibTrans" cxnId="{6BD67C52-7E93-46B5-88CB-D031B69855D0}">
      <dgm:prSet/>
      <dgm:spPr/>
      <dgm:t>
        <a:bodyPr/>
        <a:lstStyle/>
        <a:p>
          <a:endParaRPr lang="en-US" sz="800">
            <a:latin typeface="Georgia" panose="02040502050405020303" pitchFamily="18" charset="0"/>
          </a:endParaRPr>
        </a:p>
      </dgm:t>
    </dgm:pt>
    <dgm:pt modelId="{5CA8A22E-03BB-45BD-A05A-658F929BABD7}">
      <dgm:prSet phldrT="[Text]" custT="1"/>
      <dgm:spPr/>
      <dgm:t>
        <a:bodyPr/>
        <a:lstStyle/>
        <a:p>
          <a:r>
            <a:rPr lang="en-US" sz="1800" dirty="0">
              <a:solidFill>
                <a:schemeClr val="bg2"/>
              </a:solidFill>
              <a:latin typeface="Georgia" panose="02040502050405020303" pitchFamily="18" charset="0"/>
            </a:rPr>
            <a:t>Tourism Industry</a:t>
          </a:r>
        </a:p>
      </dgm:t>
    </dgm:pt>
    <dgm:pt modelId="{2F580DB0-B392-4976-833F-A6BBB85D4F7B}" type="parTrans" cxnId="{DE873496-19E1-45F6-AE00-7AF99681EE84}">
      <dgm:prSet/>
      <dgm:spPr/>
      <dgm:t>
        <a:bodyPr/>
        <a:lstStyle/>
        <a:p>
          <a:endParaRPr lang="en-US" sz="800">
            <a:latin typeface="Georgia" panose="02040502050405020303" pitchFamily="18" charset="0"/>
          </a:endParaRPr>
        </a:p>
      </dgm:t>
    </dgm:pt>
    <dgm:pt modelId="{86E3A172-9BE0-4F24-B461-44C75EA7571B}" type="sibTrans" cxnId="{DE873496-19E1-45F6-AE00-7AF99681EE84}">
      <dgm:prSet/>
      <dgm:spPr/>
      <dgm:t>
        <a:bodyPr/>
        <a:lstStyle/>
        <a:p>
          <a:endParaRPr lang="en-US" sz="800">
            <a:latin typeface="Georgia" panose="02040502050405020303" pitchFamily="18" charset="0"/>
          </a:endParaRPr>
        </a:p>
      </dgm:t>
    </dgm:pt>
    <dgm:pt modelId="{BEE2EF35-90B0-4683-BA1D-E9F7F405C787}">
      <dgm:prSet phldrT="[Text]" custT="1"/>
      <dgm:spPr/>
      <dgm:t>
        <a:bodyPr/>
        <a:lstStyle/>
        <a:p>
          <a:r>
            <a:rPr lang="en-US" sz="800" dirty="0">
              <a:solidFill>
                <a:schemeClr val="bg1"/>
              </a:solidFill>
              <a:latin typeface="Georgia" panose="02040502050405020303" pitchFamily="18" charset="0"/>
            </a:rPr>
            <a:t>Visitors </a:t>
          </a:r>
        </a:p>
        <a:p>
          <a:endParaRPr lang="en-US" sz="8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4A97B065-4694-481D-9634-549DADA9E010}" type="parTrans" cxnId="{546449DB-D12D-4905-93B6-1CF0AFCDD45F}">
      <dgm:prSet/>
      <dgm:spPr/>
      <dgm:t>
        <a:bodyPr/>
        <a:lstStyle/>
        <a:p>
          <a:endParaRPr lang="en-US" sz="800">
            <a:latin typeface="Georgia" panose="02040502050405020303" pitchFamily="18" charset="0"/>
          </a:endParaRPr>
        </a:p>
      </dgm:t>
    </dgm:pt>
    <dgm:pt modelId="{D08AC5FB-A707-4CAD-A9D3-072677105050}" type="sibTrans" cxnId="{546449DB-D12D-4905-93B6-1CF0AFCDD45F}">
      <dgm:prSet/>
      <dgm:spPr/>
      <dgm:t>
        <a:bodyPr/>
        <a:lstStyle/>
        <a:p>
          <a:endParaRPr lang="en-US" sz="800">
            <a:latin typeface="Georgia" panose="02040502050405020303" pitchFamily="18" charset="0"/>
          </a:endParaRPr>
        </a:p>
      </dgm:t>
    </dgm:pt>
    <dgm:pt modelId="{47D9AC29-C36D-4015-96E9-1370E4D69F41}">
      <dgm:prSet custT="1"/>
      <dgm:spPr/>
      <dgm:t>
        <a:bodyPr/>
        <a:lstStyle/>
        <a:p>
          <a:r>
            <a:rPr lang="en-US" sz="2400" dirty="0">
              <a:solidFill>
                <a:schemeClr val="bg2"/>
              </a:solidFill>
              <a:latin typeface="Georgia" panose="02040502050405020303" pitchFamily="18" charset="0"/>
            </a:rPr>
            <a:t>Politics / Government</a:t>
          </a:r>
        </a:p>
      </dgm:t>
    </dgm:pt>
    <dgm:pt modelId="{B33962AA-FFE4-4695-B9E9-A7AE35430C42}" type="parTrans" cxnId="{73BC8347-B65E-4599-BFEA-7B1E67F87140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BBEA1459-3651-4742-A8CB-427BD4A2AAB1}" type="sibTrans" cxnId="{73BC8347-B65E-4599-BFEA-7B1E67F87140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34C049A8-46A0-42D1-A1B7-3A64ACD6CA4D}">
      <dgm:prSet custT="1"/>
      <dgm:spPr/>
      <dgm:t>
        <a:bodyPr/>
        <a:lstStyle/>
        <a:p>
          <a:r>
            <a:rPr lang="en-US" sz="1200" dirty="0">
              <a:solidFill>
                <a:schemeClr val="bg1"/>
              </a:solidFill>
              <a:latin typeface="Georgia" panose="02040502050405020303" pitchFamily="18" charset="0"/>
            </a:rPr>
            <a:t>Citizen Advocates</a:t>
          </a:r>
        </a:p>
      </dgm:t>
    </dgm:pt>
    <dgm:pt modelId="{C21774BA-140B-463F-ABE0-B5D190B7CAA5}" type="parTrans" cxnId="{CE284D21-AC72-49FE-A090-6176FAAB174A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7CC4754E-FBFA-4C64-804C-38119C7CAB7A}" type="sibTrans" cxnId="{CE284D21-AC72-49FE-A090-6176FAAB174A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25E56BD1-C8A5-41BB-A983-4F266E6654A0}" type="pres">
      <dgm:prSet presAssocID="{4313FB82-DEEA-4177-A123-A3913D8E5523}" presName="Name0" presStyleCnt="0">
        <dgm:presLayoutVars>
          <dgm:dir/>
          <dgm:animLvl val="lvl"/>
          <dgm:resizeHandles val="exact"/>
        </dgm:presLayoutVars>
      </dgm:prSet>
      <dgm:spPr/>
    </dgm:pt>
    <dgm:pt modelId="{E34CA8C6-E64F-4003-BA4E-CB6829F75122}" type="pres">
      <dgm:prSet presAssocID="{47D9AC29-C36D-4015-96E9-1370E4D69F41}" presName="Name8" presStyleCnt="0"/>
      <dgm:spPr/>
    </dgm:pt>
    <dgm:pt modelId="{287AB38D-5902-4B59-BB1C-78F943925F30}" type="pres">
      <dgm:prSet presAssocID="{47D9AC29-C36D-4015-96E9-1370E4D69F41}" presName="level" presStyleLbl="node1" presStyleIdx="0" presStyleCnt="5">
        <dgm:presLayoutVars>
          <dgm:chMax val="1"/>
          <dgm:bulletEnabled val="1"/>
        </dgm:presLayoutVars>
      </dgm:prSet>
      <dgm:spPr/>
    </dgm:pt>
    <dgm:pt modelId="{CE69F80E-D050-4CB2-8739-FC5097D07656}" type="pres">
      <dgm:prSet presAssocID="{47D9AC29-C36D-4015-96E9-1370E4D69F4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7229DB5-5012-4177-969A-13BED123D0F0}" type="pres">
      <dgm:prSet presAssocID="{F8F348AC-F877-4F07-806E-0ACFCD1B9555}" presName="Name8" presStyleCnt="0"/>
      <dgm:spPr/>
    </dgm:pt>
    <dgm:pt modelId="{4237438F-EE81-4A75-9CCB-2D1956632661}" type="pres">
      <dgm:prSet presAssocID="{F8F348AC-F877-4F07-806E-0ACFCD1B9555}" presName="level" presStyleLbl="node1" presStyleIdx="1" presStyleCnt="5" custScaleY="73212">
        <dgm:presLayoutVars>
          <dgm:chMax val="1"/>
          <dgm:bulletEnabled val="1"/>
        </dgm:presLayoutVars>
      </dgm:prSet>
      <dgm:spPr/>
    </dgm:pt>
    <dgm:pt modelId="{46168B9C-9A06-48D6-9A87-250A28D21921}" type="pres">
      <dgm:prSet presAssocID="{F8F348AC-F877-4F07-806E-0ACFCD1B955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92CE055-F3C0-4DE5-B08C-38CF2C913F21}" type="pres">
      <dgm:prSet presAssocID="{5CA8A22E-03BB-45BD-A05A-658F929BABD7}" presName="Name8" presStyleCnt="0"/>
      <dgm:spPr/>
    </dgm:pt>
    <dgm:pt modelId="{B2C53C76-8962-4458-B430-2D326E63B54B}" type="pres">
      <dgm:prSet presAssocID="{5CA8A22E-03BB-45BD-A05A-658F929BABD7}" presName="level" presStyleLbl="node1" presStyleIdx="2" presStyleCnt="5" custScaleY="42920">
        <dgm:presLayoutVars>
          <dgm:chMax val="1"/>
          <dgm:bulletEnabled val="1"/>
        </dgm:presLayoutVars>
      </dgm:prSet>
      <dgm:spPr/>
    </dgm:pt>
    <dgm:pt modelId="{F124D26B-113B-410B-85B2-515C1CA9492E}" type="pres">
      <dgm:prSet presAssocID="{5CA8A22E-03BB-45BD-A05A-658F929BABD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53051AE-D349-4C88-9EDE-A53C596C8933}" type="pres">
      <dgm:prSet presAssocID="{34C049A8-46A0-42D1-A1B7-3A64ACD6CA4D}" presName="Name8" presStyleCnt="0"/>
      <dgm:spPr/>
    </dgm:pt>
    <dgm:pt modelId="{8B5320C4-47FF-4498-8F56-DC4046526B29}" type="pres">
      <dgm:prSet presAssocID="{34C049A8-46A0-42D1-A1B7-3A64ACD6CA4D}" presName="level" presStyleLbl="node1" presStyleIdx="3" presStyleCnt="5" custScaleY="32265">
        <dgm:presLayoutVars>
          <dgm:chMax val="1"/>
          <dgm:bulletEnabled val="1"/>
        </dgm:presLayoutVars>
      </dgm:prSet>
      <dgm:spPr/>
    </dgm:pt>
    <dgm:pt modelId="{468CB0E4-5484-4060-BA2D-23CF53CFA777}" type="pres">
      <dgm:prSet presAssocID="{34C049A8-46A0-42D1-A1B7-3A64ACD6CA4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7E62FD1-FC00-4C99-AFA3-58C7290A87C6}" type="pres">
      <dgm:prSet presAssocID="{BEE2EF35-90B0-4683-BA1D-E9F7F405C787}" presName="Name8" presStyleCnt="0"/>
      <dgm:spPr/>
    </dgm:pt>
    <dgm:pt modelId="{BC87FEC9-7500-4F68-A26E-8B2CD89734B8}" type="pres">
      <dgm:prSet presAssocID="{BEE2EF35-90B0-4683-BA1D-E9F7F405C787}" presName="level" presStyleLbl="node1" presStyleIdx="4" presStyleCnt="5" custScaleX="105593" custScaleY="24982">
        <dgm:presLayoutVars>
          <dgm:chMax val="1"/>
          <dgm:bulletEnabled val="1"/>
        </dgm:presLayoutVars>
      </dgm:prSet>
      <dgm:spPr/>
    </dgm:pt>
    <dgm:pt modelId="{E235188E-9E5F-47F1-8343-214EDCE3DBF5}" type="pres">
      <dgm:prSet presAssocID="{BEE2EF35-90B0-4683-BA1D-E9F7F405C787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CE284D21-AC72-49FE-A090-6176FAAB174A}" srcId="{4313FB82-DEEA-4177-A123-A3913D8E5523}" destId="{34C049A8-46A0-42D1-A1B7-3A64ACD6CA4D}" srcOrd="3" destOrd="0" parTransId="{C21774BA-140B-463F-ABE0-B5D190B7CAA5}" sibTransId="{7CC4754E-FBFA-4C64-804C-38119C7CAB7A}"/>
    <dgm:cxn modelId="{C60CFF5F-670C-471A-80C2-8A0AE9856729}" type="presOf" srcId="{5CA8A22E-03BB-45BD-A05A-658F929BABD7}" destId="{B2C53C76-8962-4458-B430-2D326E63B54B}" srcOrd="0" destOrd="0" presId="urn:microsoft.com/office/officeart/2005/8/layout/pyramid3"/>
    <dgm:cxn modelId="{73BC8347-B65E-4599-BFEA-7B1E67F87140}" srcId="{4313FB82-DEEA-4177-A123-A3913D8E5523}" destId="{47D9AC29-C36D-4015-96E9-1370E4D69F41}" srcOrd="0" destOrd="0" parTransId="{B33962AA-FFE4-4695-B9E9-A7AE35430C42}" sibTransId="{BBEA1459-3651-4742-A8CB-427BD4A2AAB1}"/>
    <dgm:cxn modelId="{6BD67C52-7E93-46B5-88CB-D031B69855D0}" srcId="{4313FB82-DEEA-4177-A123-A3913D8E5523}" destId="{F8F348AC-F877-4F07-806E-0ACFCD1B9555}" srcOrd="1" destOrd="0" parTransId="{2B874AF8-7091-4089-B417-384DC3070E3B}" sibTransId="{B8B7151D-1CC0-4FAF-A190-7A4F96320011}"/>
    <dgm:cxn modelId="{F4DBEC57-8DD7-47AC-9AF9-05E2B79505CE}" type="presOf" srcId="{34C049A8-46A0-42D1-A1B7-3A64ACD6CA4D}" destId="{468CB0E4-5484-4060-BA2D-23CF53CFA777}" srcOrd="1" destOrd="0" presId="urn:microsoft.com/office/officeart/2005/8/layout/pyramid3"/>
    <dgm:cxn modelId="{4CC8B87F-0161-44FB-88A9-FA094B5E4DB3}" type="presOf" srcId="{F8F348AC-F877-4F07-806E-0ACFCD1B9555}" destId="{46168B9C-9A06-48D6-9A87-250A28D21921}" srcOrd="1" destOrd="0" presId="urn:microsoft.com/office/officeart/2005/8/layout/pyramid3"/>
    <dgm:cxn modelId="{99071A84-E864-4FE4-A5B2-8D015F15604A}" type="presOf" srcId="{47D9AC29-C36D-4015-96E9-1370E4D69F41}" destId="{287AB38D-5902-4B59-BB1C-78F943925F30}" srcOrd="0" destOrd="0" presId="urn:microsoft.com/office/officeart/2005/8/layout/pyramid3"/>
    <dgm:cxn modelId="{D268748E-9CD2-43A1-9FE9-BEB35DD5197B}" type="presOf" srcId="{BEE2EF35-90B0-4683-BA1D-E9F7F405C787}" destId="{BC87FEC9-7500-4F68-A26E-8B2CD89734B8}" srcOrd="0" destOrd="0" presId="urn:microsoft.com/office/officeart/2005/8/layout/pyramid3"/>
    <dgm:cxn modelId="{DE873496-19E1-45F6-AE00-7AF99681EE84}" srcId="{4313FB82-DEEA-4177-A123-A3913D8E5523}" destId="{5CA8A22E-03BB-45BD-A05A-658F929BABD7}" srcOrd="2" destOrd="0" parTransId="{2F580DB0-B392-4976-833F-A6BBB85D4F7B}" sibTransId="{86E3A172-9BE0-4F24-B461-44C75EA7571B}"/>
    <dgm:cxn modelId="{2A5D7198-57B4-4B60-8668-DD6ECF112E32}" type="presOf" srcId="{5CA8A22E-03BB-45BD-A05A-658F929BABD7}" destId="{F124D26B-113B-410B-85B2-515C1CA9492E}" srcOrd="1" destOrd="0" presId="urn:microsoft.com/office/officeart/2005/8/layout/pyramid3"/>
    <dgm:cxn modelId="{493BC8A7-EE46-463F-BD66-A3FD3BDF74AD}" type="presOf" srcId="{4313FB82-DEEA-4177-A123-A3913D8E5523}" destId="{25E56BD1-C8A5-41BB-A983-4F266E6654A0}" srcOrd="0" destOrd="0" presId="urn:microsoft.com/office/officeart/2005/8/layout/pyramid3"/>
    <dgm:cxn modelId="{9A3A45A9-669B-4FD8-8F3E-F89BE680A21A}" type="presOf" srcId="{34C049A8-46A0-42D1-A1B7-3A64ACD6CA4D}" destId="{8B5320C4-47FF-4498-8F56-DC4046526B29}" srcOrd="0" destOrd="0" presId="urn:microsoft.com/office/officeart/2005/8/layout/pyramid3"/>
    <dgm:cxn modelId="{07B176B2-DE71-4BD3-9C1C-87024B998ADE}" type="presOf" srcId="{F8F348AC-F877-4F07-806E-0ACFCD1B9555}" destId="{4237438F-EE81-4A75-9CCB-2D1956632661}" srcOrd="0" destOrd="0" presId="urn:microsoft.com/office/officeart/2005/8/layout/pyramid3"/>
    <dgm:cxn modelId="{546449DB-D12D-4905-93B6-1CF0AFCDD45F}" srcId="{4313FB82-DEEA-4177-A123-A3913D8E5523}" destId="{BEE2EF35-90B0-4683-BA1D-E9F7F405C787}" srcOrd="4" destOrd="0" parTransId="{4A97B065-4694-481D-9634-549DADA9E010}" sibTransId="{D08AC5FB-A707-4CAD-A9D3-072677105050}"/>
    <dgm:cxn modelId="{0434EEE2-9CA0-469E-BE98-90657D4A6C64}" type="presOf" srcId="{47D9AC29-C36D-4015-96E9-1370E4D69F41}" destId="{CE69F80E-D050-4CB2-8739-FC5097D07656}" srcOrd="1" destOrd="0" presId="urn:microsoft.com/office/officeart/2005/8/layout/pyramid3"/>
    <dgm:cxn modelId="{D11D5EF6-948D-4131-B4A5-1522C6E01992}" type="presOf" srcId="{BEE2EF35-90B0-4683-BA1D-E9F7F405C787}" destId="{E235188E-9E5F-47F1-8343-214EDCE3DBF5}" srcOrd="1" destOrd="0" presId="urn:microsoft.com/office/officeart/2005/8/layout/pyramid3"/>
    <dgm:cxn modelId="{C1EE5A14-9391-4056-80FD-EBCBB8B91867}" type="presParOf" srcId="{25E56BD1-C8A5-41BB-A983-4F266E6654A0}" destId="{E34CA8C6-E64F-4003-BA4E-CB6829F75122}" srcOrd="0" destOrd="0" presId="urn:microsoft.com/office/officeart/2005/8/layout/pyramid3"/>
    <dgm:cxn modelId="{6E3DEF53-2D2B-49E8-B95B-B6DEDD2EEE44}" type="presParOf" srcId="{E34CA8C6-E64F-4003-BA4E-CB6829F75122}" destId="{287AB38D-5902-4B59-BB1C-78F943925F30}" srcOrd="0" destOrd="0" presId="urn:microsoft.com/office/officeart/2005/8/layout/pyramid3"/>
    <dgm:cxn modelId="{82659D61-E499-49B4-BF54-150E9E82F9AA}" type="presParOf" srcId="{E34CA8C6-E64F-4003-BA4E-CB6829F75122}" destId="{CE69F80E-D050-4CB2-8739-FC5097D07656}" srcOrd="1" destOrd="0" presId="urn:microsoft.com/office/officeart/2005/8/layout/pyramid3"/>
    <dgm:cxn modelId="{EA0459A8-4AFC-49F3-9F38-3BDD6FC07649}" type="presParOf" srcId="{25E56BD1-C8A5-41BB-A983-4F266E6654A0}" destId="{87229DB5-5012-4177-969A-13BED123D0F0}" srcOrd="1" destOrd="0" presId="urn:microsoft.com/office/officeart/2005/8/layout/pyramid3"/>
    <dgm:cxn modelId="{464935B4-DC6A-43FE-AE03-F521638AC207}" type="presParOf" srcId="{87229DB5-5012-4177-969A-13BED123D0F0}" destId="{4237438F-EE81-4A75-9CCB-2D1956632661}" srcOrd="0" destOrd="0" presId="urn:microsoft.com/office/officeart/2005/8/layout/pyramid3"/>
    <dgm:cxn modelId="{457AC19C-258B-440F-9E81-CB8AA26EA671}" type="presParOf" srcId="{87229DB5-5012-4177-969A-13BED123D0F0}" destId="{46168B9C-9A06-48D6-9A87-250A28D21921}" srcOrd="1" destOrd="0" presId="urn:microsoft.com/office/officeart/2005/8/layout/pyramid3"/>
    <dgm:cxn modelId="{D34416D9-9965-4A34-A1E2-9794708EE48B}" type="presParOf" srcId="{25E56BD1-C8A5-41BB-A983-4F266E6654A0}" destId="{192CE055-F3C0-4DE5-B08C-38CF2C913F21}" srcOrd="2" destOrd="0" presId="urn:microsoft.com/office/officeart/2005/8/layout/pyramid3"/>
    <dgm:cxn modelId="{7002556E-FCB5-418A-8D17-05908E890F02}" type="presParOf" srcId="{192CE055-F3C0-4DE5-B08C-38CF2C913F21}" destId="{B2C53C76-8962-4458-B430-2D326E63B54B}" srcOrd="0" destOrd="0" presId="urn:microsoft.com/office/officeart/2005/8/layout/pyramid3"/>
    <dgm:cxn modelId="{97876C7D-DDF4-4F05-8BC2-73C677E4694E}" type="presParOf" srcId="{192CE055-F3C0-4DE5-B08C-38CF2C913F21}" destId="{F124D26B-113B-410B-85B2-515C1CA9492E}" srcOrd="1" destOrd="0" presId="urn:microsoft.com/office/officeart/2005/8/layout/pyramid3"/>
    <dgm:cxn modelId="{806B657D-43C7-4EF7-B291-47EF2526CA67}" type="presParOf" srcId="{25E56BD1-C8A5-41BB-A983-4F266E6654A0}" destId="{D53051AE-D349-4C88-9EDE-A53C596C8933}" srcOrd="3" destOrd="0" presId="urn:microsoft.com/office/officeart/2005/8/layout/pyramid3"/>
    <dgm:cxn modelId="{F3EC9292-4E54-4456-AA35-D8D162D1F2E9}" type="presParOf" srcId="{D53051AE-D349-4C88-9EDE-A53C596C8933}" destId="{8B5320C4-47FF-4498-8F56-DC4046526B29}" srcOrd="0" destOrd="0" presId="urn:microsoft.com/office/officeart/2005/8/layout/pyramid3"/>
    <dgm:cxn modelId="{94701A60-AE4C-4465-8085-0FD4940D26EC}" type="presParOf" srcId="{D53051AE-D349-4C88-9EDE-A53C596C8933}" destId="{468CB0E4-5484-4060-BA2D-23CF53CFA777}" srcOrd="1" destOrd="0" presId="urn:microsoft.com/office/officeart/2005/8/layout/pyramid3"/>
    <dgm:cxn modelId="{EE321DF9-5B6C-4533-B8CD-1DD874855CE4}" type="presParOf" srcId="{25E56BD1-C8A5-41BB-A983-4F266E6654A0}" destId="{C7E62FD1-FC00-4C99-AFA3-58C7290A87C6}" srcOrd="4" destOrd="0" presId="urn:microsoft.com/office/officeart/2005/8/layout/pyramid3"/>
    <dgm:cxn modelId="{7C6C2E20-3054-4FF8-8D09-D4AAA42984BE}" type="presParOf" srcId="{C7E62FD1-FC00-4C99-AFA3-58C7290A87C6}" destId="{BC87FEC9-7500-4F68-A26E-8B2CD89734B8}" srcOrd="0" destOrd="0" presId="urn:microsoft.com/office/officeart/2005/8/layout/pyramid3"/>
    <dgm:cxn modelId="{8B2E24CF-4CFF-4CBD-8587-D9FD35F0856C}" type="presParOf" srcId="{C7E62FD1-FC00-4C99-AFA3-58C7290A87C6}" destId="{E235188E-9E5F-47F1-8343-214EDCE3DBF5}" srcOrd="1" destOrd="0" presId="urn:microsoft.com/office/officeart/2005/8/layout/pyramid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13FB82-DEEA-4177-A123-A3913D8E5523}" type="doc">
      <dgm:prSet loTypeId="urn:microsoft.com/office/officeart/2005/8/layout/pyramid3" loCatId="pyramid" qsTypeId="urn:microsoft.com/office/officeart/2005/8/quickstyle/simple1" qsCatId="simple" csTypeId="urn:microsoft.com/office/officeart/2005/8/colors/colorful1" csCatId="colorful" phldr="1"/>
      <dgm:spPr/>
    </dgm:pt>
    <dgm:pt modelId="{F8F348AC-F877-4F07-806E-0ACFCD1B9555}">
      <dgm:prSet phldrT="[Text]" custT="1"/>
      <dgm:spPr/>
      <dgm:t>
        <a:bodyPr/>
        <a:lstStyle/>
        <a:p>
          <a:r>
            <a:rPr lang="en-US" sz="2000" dirty="0">
              <a:solidFill>
                <a:schemeClr val="bg2"/>
              </a:solidFill>
              <a:latin typeface="Georgia" panose="02040502050405020303" pitchFamily="18" charset="0"/>
            </a:rPr>
            <a:t>Customers/Visitors  </a:t>
          </a:r>
        </a:p>
      </dgm:t>
    </dgm:pt>
    <dgm:pt modelId="{2B874AF8-7091-4089-B417-384DC3070E3B}" type="parTrans" cxnId="{6BD67C52-7E93-46B5-88CB-D031B69855D0}">
      <dgm:prSet/>
      <dgm:spPr/>
      <dgm:t>
        <a:bodyPr/>
        <a:lstStyle/>
        <a:p>
          <a:endParaRPr lang="en-US" sz="800">
            <a:latin typeface="Georgia" panose="02040502050405020303" pitchFamily="18" charset="0"/>
          </a:endParaRPr>
        </a:p>
      </dgm:t>
    </dgm:pt>
    <dgm:pt modelId="{B8B7151D-1CC0-4FAF-A190-7A4F96320011}" type="sibTrans" cxnId="{6BD67C52-7E93-46B5-88CB-D031B69855D0}">
      <dgm:prSet/>
      <dgm:spPr/>
      <dgm:t>
        <a:bodyPr/>
        <a:lstStyle/>
        <a:p>
          <a:endParaRPr lang="en-US" sz="800">
            <a:latin typeface="Georgia" panose="02040502050405020303" pitchFamily="18" charset="0"/>
          </a:endParaRPr>
        </a:p>
      </dgm:t>
    </dgm:pt>
    <dgm:pt modelId="{5CA8A22E-03BB-45BD-A05A-658F929BABD7}">
      <dgm:prSet phldrT="[Text]" custT="1"/>
      <dgm:spPr/>
      <dgm:t>
        <a:bodyPr/>
        <a:lstStyle/>
        <a:p>
          <a:r>
            <a:rPr lang="en-US" sz="1800" dirty="0">
              <a:solidFill>
                <a:schemeClr val="bg2"/>
              </a:solidFill>
              <a:latin typeface="Georgia" panose="02040502050405020303" pitchFamily="18" charset="0"/>
            </a:rPr>
            <a:t>Tourism Industry</a:t>
          </a:r>
        </a:p>
      </dgm:t>
    </dgm:pt>
    <dgm:pt modelId="{2F580DB0-B392-4976-833F-A6BBB85D4F7B}" type="parTrans" cxnId="{DE873496-19E1-45F6-AE00-7AF99681EE84}">
      <dgm:prSet/>
      <dgm:spPr/>
      <dgm:t>
        <a:bodyPr/>
        <a:lstStyle/>
        <a:p>
          <a:endParaRPr lang="en-US" sz="800">
            <a:latin typeface="Georgia" panose="02040502050405020303" pitchFamily="18" charset="0"/>
          </a:endParaRPr>
        </a:p>
      </dgm:t>
    </dgm:pt>
    <dgm:pt modelId="{86E3A172-9BE0-4F24-B461-44C75EA7571B}" type="sibTrans" cxnId="{DE873496-19E1-45F6-AE00-7AF99681EE84}">
      <dgm:prSet/>
      <dgm:spPr/>
      <dgm:t>
        <a:bodyPr/>
        <a:lstStyle/>
        <a:p>
          <a:endParaRPr lang="en-US" sz="800">
            <a:latin typeface="Georgia" panose="02040502050405020303" pitchFamily="18" charset="0"/>
          </a:endParaRPr>
        </a:p>
      </dgm:t>
    </dgm:pt>
    <dgm:pt modelId="{BEE2EF35-90B0-4683-BA1D-E9F7F405C787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en-US" sz="800" dirty="0">
            <a:solidFill>
              <a:schemeClr val="bg1"/>
            </a:solidFill>
            <a:latin typeface="Georgia" panose="02040502050405020303" pitchFamily="18" charset="0"/>
          </a:endParaRPr>
        </a:p>
        <a:p>
          <a:endParaRPr lang="en-US" sz="8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4A97B065-4694-481D-9634-549DADA9E010}" type="parTrans" cxnId="{546449DB-D12D-4905-93B6-1CF0AFCDD45F}">
      <dgm:prSet/>
      <dgm:spPr/>
      <dgm:t>
        <a:bodyPr/>
        <a:lstStyle/>
        <a:p>
          <a:endParaRPr lang="en-US" sz="800">
            <a:latin typeface="Georgia" panose="02040502050405020303" pitchFamily="18" charset="0"/>
          </a:endParaRPr>
        </a:p>
      </dgm:t>
    </dgm:pt>
    <dgm:pt modelId="{D08AC5FB-A707-4CAD-A9D3-072677105050}" type="sibTrans" cxnId="{546449DB-D12D-4905-93B6-1CF0AFCDD45F}">
      <dgm:prSet/>
      <dgm:spPr/>
      <dgm:t>
        <a:bodyPr/>
        <a:lstStyle/>
        <a:p>
          <a:endParaRPr lang="en-US" sz="800">
            <a:latin typeface="Georgia" panose="02040502050405020303" pitchFamily="18" charset="0"/>
          </a:endParaRPr>
        </a:p>
      </dgm:t>
    </dgm:pt>
    <dgm:pt modelId="{47D9AC29-C36D-4015-96E9-1370E4D69F41}">
      <dgm:prSet custT="1"/>
      <dgm:spPr/>
      <dgm:t>
        <a:bodyPr/>
        <a:lstStyle/>
        <a:p>
          <a:r>
            <a:rPr lang="en-US" sz="2400" dirty="0">
              <a:solidFill>
                <a:schemeClr val="bg2"/>
              </a:solidFill>
              <a:latin typeface="Georgia" panose="02040502050405020303" pitchFamily="18" charset="0"/>
            </a:rPr>
            <a:t>Community</a:t>
          </a:r>
        </a:p>
      </dgm:t>
    </dgm:pt>
    <dgm:pt modelId="{B33962AA-FFE4-4695-B9E9-A7AE35430C42}" type="parTrans" cxnId="{73BC8347-B65E-4599-BFEA-7B1E67F87140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BBEA1459-3651-4742-A8CB-427BD4A2AAB1}" type="sibTrans" cxnId="{73BC8347-B65E-4599-BFEA-7B1E67F87140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34C049A8-46A0-42D1-A1B7-3A64ACD6CA4D}">
      <dgm:prSet custT="1"/>
      <dgm:spPr/>
      <dgm:t>
        <a:bodyPr/>
        <a:lstStyle/>
        <a:p>
          <a:r>
            <a:rPr lang="en-US" sz="1200" dirty="0">
              <a:solidFill>
                <a:schemeClr val="bg1"/>
              </a:solidFill>
              <a:latin typeface="Georgia" panose="02040502050405020303" pitchFamily="18" charset="0"/>
            </a:rPr>
            <a:t>Government  </a:t>
          </a:r>
        </a:p>
      </dgm:t>
    </dgm:pt>
    <dgm:pt modelId="{C21774BA-140B-463F-ABE0-B5D190B7CAA5}" type="parTrans" cxnId="{CE284D21-AC72-49FE-A090-6176FAAB174A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7CC4754E-FBFA-4C64-804C-38119C7CAB7A}" type="sibTrans" cxnId="{CE284D21-AC72-49FE-A090-6176FAAB174A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25E56BD1-C8A5-41BB-A983-4F266E6654A0}" type="pres">
      <dgm:prSet presAssocID="{4313FB82-DEEA-4177-A123-A3913D8E5523}" presName="Name0" presStyleCnt="0">
        <dgm:presLayoutVars>
          <dgm:dir/>
          <dgm:animLvl val="lvl"/>
          <dgm:resizeHandles val="exact"/>
        </dgm:presLayoutVars>
      </dgm:prSet>
      <dgm:spPr/>
    </dgm:pt>
    <dgm:pt modelId="{E34CA8C6-E64F-4003-BA4E-CB6829F75122}" type="pres">
      <dgm:prSet presAssocID="{47D9AC29-C36D-4015-96E9-1370E4D69F41}" presName="Name8" presStyleCnt="0"/>
      <dgm:spPr/>
    </dgm:pt>
    <dgm:pt modelId="{287AB38D-5902-4B59-BB1C-78F943925F30}" type="pres">
      <dgm:prSet presAssocID="{47D9AC29-C36D-4015-96E9-1370E4D69F41}" presName="level" presStyleLbl="node1" presStyleIdx="0" presStyleCnt="5" custLinFactNeighborX="-1310" custLinFactNeighborY="-5642">
        <dgm:presLayoutVars>
          <dgm:chMax val="1"/>
          <dgm:bulletEnabled val="1"/>
        </dgm:presLayoutVars>
      </dgm:prSet>
      <dgm:spPr/>
    </dgm:pt>
    <dgm:pt modelId="{CE69F80E-D050-4CB2-8739-FC5097D07656}" type="pres">
      <dgm:prSet presAssocID="{47D9AC29-C36D-4015-96E9-1370E4D69F4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7229DB5-5012-4177-969A-13BED123D0F0}" type="pres">
      <dgm:prSet presAssocID="{F8F348AC-F877-4F07-806E-0ACFCD1B9555}" presName="Name8" presStyleCnt="0"/>
      <dgm:spPr/>
    </dgm:pt>
    <dgm:pt modelId="{4237438F-EE81-4A75-9CCB-2D1956632661}" type="pres">
      <dgm:prSet presAssocID="{F8F348AC-F877-4F07-806E-0ACFCD1B9555}" presName="level" presStyleLbl="node1" presStyleIdx="1" presStyleCnt="5" custScaleY="73212">
        <dgm:presLayoutVars>
          <dgm:chMax val="1"/>
          <dgm:bulletEnabled val="1"/>
        </dgm:presLayoutVars>
      </dgm:prSet>
      <dgm:spPr/>
    </dgm:pt>
    <dgm:pt modelId="{46168B9C-9A06-48D6-9A87-250A28D21921}" type="pres">
      <dgm:prSet presAssocID="{F8F348AC-F877-4F07-806E-0ACFCD1B955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92CE055-F3C0-4DE5-B08C-38CF2C913F21}" type="pres">
      <dgm:prSet presAssocID="{5CA8A22E-03BB-45BD-A05A-658F929BABD7}" presName="Name8" presStyleCnt="0"/>
      <dgm:spPr/>
    </dgm:pt>
    <dgm:pt modelId="{B2C53C76-8962-4458-B430-2D326E63B54B}" type="pres">
      <dgm:prSet presAssocID="{5CA8A22E-03BB-45BD-A05A-658F929BABD7}" presName="level" presStyleLbl="node1" presStyleIdx="2" presStyleCnt="5" custScaleY="42920">
        <dgm:presLayoutVars>
          <dgm:chMax val="1"/>
          <dgm:bulletEnabled val="1"/>
        </dgm:presLayoutVars>
      </dgm:prSet>
      <dgm:spPr/>
    </dgm:pt>
    <dgm:pt modelId="{F124D26B-113B-410B-85B2-515C1CA9492E}" type="pres">
      <dgm:prSet presAssocID="{5CA8A22E-03BB-45BD-A05A-658F929BABD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53051AE-D349-4C88-9EDE-A53C596C8933}" type="pres">
      <dgm:prSet presAssocID="{34C049A8-46A0-42D1-A1B7-3A64ACD6CA4D}" presName="Name8" presStyleCnt="0"/>
      <dgm:spPr/>
    </dgm:pt>
    <dgm:pt modelId="{8B5320C4-47FF-4498-8F56-DC4046526B29}" type="pres">
      <dgm:prSet presAssocID="{34C049A8-46A0-42D1-A1B7-3A64ACD6CA4D}" presName="level" presStyleLbl="node1" presStyleIdx="3" presStyleCnt="5" custScaleY="32265">
        <dgm:presLayoutVars>
          <dgm:chMax val="1"/>
          <dgm:bulletEnabled val="1"/>
        </dgm:presLayoutVars>
      </dgm:prSet>
      <dgm:spPr/>
    </dgm:pt>
    <dgm:pt modelId="{468CB0E4-5484-4060-BA2D-23CF53CFA777}" type="pres">
      <dgm:prSet presAssocID="{34C049A8-46A0-42D1-A1B7-3A64ACD6CA4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7E62FD1-FC00-4C99-AFA3-58C7290A87C6}" type="pres">
      <dgm:prSet presAssocID="{BEE2EF35-90B0-4683-BA1D-E9F7F405C787}" presName="Name8" presStyleCnt="0"/>
      <dgm:spPr/>
    </dgm:pt>
    <dgm:pt modelId="{BC87FEC9-7500-4F68-A26E-8B2CD89734B8}" type="pres">
      <dgm:prSet presAssocID="{BEE2EF35-90B0-4683-BA1D-E9F7F405C787}" presName="level" presStyleLbl="node1" presStyleIdx="4" presStyleCnt="5" custScaleX="105593" custScaleY="24982">
        <dgm:presLayoutVars>
          <dgm:chMax val="1"/>
          <dgm:bulletEnabled val="1"/>
        </dgm:presLayoutVars>
      </dgm:prSet>
      <dgm:spPr/>
    </dgm:pt>
    <dgm:pt modelId="{E235188E-9E5F-47F1-8343-214EDCE3DBF5}" type="pres">
      <dgm:prSet presAssocID="{BEE2EF35-90B0-4683-BA1D-E9F7F405C787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CE284D21-AC72-49FE-A090-6176FAAB174A}" srcId="{4313FB82-DEEA-4177-A123-A3913D8E5523}" destId="{34C049A8-46A0-42D1-A1B7-3A64ACD6CA4D}" srcOrd="3" destOrd="0" parTransId="{C21774BA-140B-463F-ABE0-B5D190B7CAA5}" sibTransId="{7CC4754E-FBFA-4C64-804C-38119C7CAB7A}"/>
    <dgm:cxn modelId="{C60CFF5F-670C-471A-80C2-8A0AE9856729}" type="presOf" srcId="{5CA8A22E-03BB-45BD-A05A-658F929BABD7}" destId="{B2C53C76-8962-4458-B430-2D326E63B54B}" srcOrd="0" destOrd="0" presId="urn:microsoft.com/office/officeart/2005/8/layout/pyramid3"/>
    <dgm:cxn modelId="{73BC8347-B65E-4599-BFEA-7B1E67F87140}" srcId="{4313FB82-DEEA-4177-A123-A3913D8E5523}" destId="{47D9AC29-C36D-4015-96E9-1370E4D69F41}" srcOrd="0" destOrd="0" parTransId="{B33962AA-FFE4-4695-B9E9-A7AE35430C42}" sibTransId="{BBEA1459-3651-4742-A8CB-427BD4A2AAB1}"/>
    <dgm:cxn modelId="{6BD67C52-7E93-46B5-88CB-D031B69855D0}" srcId="{4313FB82-DEEA-4177-A123-A3913D8E5523}" destId="{F8F348AC-F877-4F07-806E-0ACFCD1B9555}" srcOrd="1" destOrd="0" parTransId="{2B874AF8-7091-4089-B417-384DC3070E3B}" sibTransId="{B8B7151D-1CC0-4FAF-A190-7A4F96320011}"/>
    <dgm:cxn modelId="{F4DBEC57-8DD7-47AC-9AF9-05E2B79505CE}" type="presOf" srcId="{34C049A8-46A0-42D1-A1B7-3A64ACD6CA4D}" destId="{468CB0E4-5484-4060-BA2D-23CF53CFA777}" srcOrd="1" destOrd="0" presId="urn:microsoft.com/office/officeart/2005/8/layout/pyramid3"/>
    <dgm:cxn modelId="{4CC8B87F-0161-44FB-88A9-FA094B5E4DB3}" type="presOf" srcId="{F8F348AC-F877-4F07-806E-0ACFCD1B9555}" destId="{46168B9C-9A06-48D6-9A87-250A28D21921}" srcOrd="1" destOrd="0" presId="urn:microsoft.com/office/officeart/2005/8/layout/pyramid3"/>
    <dgm:cxn modelId="{99071A84-E864-4FE4-A5B2-8D015F15604A}" type="presOf" srcId="{47D9AC29-C36D-4015-96E9-1370E4D69F41}" destId="{287AB38D-5902-4B59-BB1C-78F943925F30}" srcOrd="0" destOrd="0" presId="urn:microsoft.com/office/officeart/2005/8/layout/pyramid3"/>
    <dgm:cxn modelId="{D268748E-9CD2-43A1-9FE9-BEB35DD5197B}" type="presOf" srcId="{BEE2EF35-90B0-4683-BA1D-E9F7F405C787}" destId="{BC87FEC9-7500-4F68-A26E-8B2CD89734B8}" srcOrd="0" destOrd="0" presId="urn:microsoft.com/office/officeart/2005/8/layout/pyramid3"/>
    <dgm:cxn modelId="{DE873496-19E1-45F6-AE00-7AF99681EE84}" srcId="{4313FB82-DEEA-4177-A123-A3913D8E5523}" destId="{5CA8A22E-03BB-45BD-A05A-658F929BABD7}" srcOrd="2" destOrd="0" parTransId="{2F580DB0-B392-4976-833F-A6BBB85D4F7B}" sibTransId="{86E3A172-9BE0-4F24-B461-44C75EA7571B}"/>
    <dgm:cxn modelId="{2A5D7198-57B4-4B60-8668-DD6ECF112E32}" type="presOf" srcId="{5CA8A22E-03BB-45BD-A05A-658F929BABD7}" destId="{F124D26B-113B-410B-85B2-515C1CA9492E}" srcOrd="1" destOrd="0" presId="urn:microsoft.com/office/officeart/2005/8/layout/pyramid3"/>
    <dgm:cxn modelId="{493BC8A7-EE46-463F-BD66-A3FD3BDF74AD}" type="presOf" srcId="{4313FB82-DEEA-4177-A123-A3913D8E5523}" destId="{25E56BD1-C8A5-41BB-A983-4F266E6654A0}" srcOrd="0" destOrd="0" presId="urn:microsoft.com/office/officeart/2005/8/layout/pyramid3"/>
    <dgm:cxn modelId="{9A3A45A9-669B-4FD8-8F3E-F89BE680A21A}" type="presOf" srcId="{34C049A8-46A0-42D1-A1B7-3A64ACD6CA4D}" destId="{8B5320C4-47FF-4498-8F56-DC4046526B29}" srcOrd="0" destOrd="0" presId="urn:microsoft.com/office/officeart/2005/8/layout/pyramid3"/>
    <dgm:cxn modelId="{07B176B2-DE71-4BD3-9C1C-87024B998ADE}" type="presOf" srcId="{F8F348AC-F877-4F07-806E-0ACFCD1B9555}" destId="{4237438F-EE81-4A75-9CCB-2D1956632661}" srcOrd="0" destOrd="0" presId="urn:microsoft.com/office/officeart/2005/8/layout/pyramid3"/>
    <dgm:cxn modelId="{546449DB-D12D-4905-93B6-1CF0AFCDD45F}" srcId="{4313FB82-DEEA-4177-A123-A3913D8E5523}" destId="{BEE2EF35-90B0-4683-BA1D-E9F7F405C787}" srcOrd="4" destOrd="0" parTransId="{4A97B065-4694-481D-9634-549DADA9E010}" sibTransId="{D08AC5FB-A707-4CAD-A9D3-072677105050}"/>
    <dgm:cxn modelId="{0434EEE2-9CA0-469E-BE98-90657D4A6C64}" type="presOf" srcId="{47D9AC29-C36D-4015-96E9-1370E4D69F41}" destId="{CE69F80E-D050-4CB2-8739-FC5097D07656}" srcOrd="1" destOrd="0" presId="urn:microsoft.com/office/officeart/2005/8/layout/pyramid3"/>
    <dgm:cxn modelId="{D11D5EF6-948D-4131-B4A5-1522C6E01992}" type="presOf" srcId="{BEE2EF35-90B0-4683-BA1D-E9F7F405C787}" destId="{E235188E-9E5F-47F1-8343-214EDCE3DBF5}" srcOrd="1" destOrd="0" presId="urn:microsoft.com/office/officeart/2005/8/layout/pyramid3"/>
    <dgm:cxn modelId="{C1EE5A14-9391-4056-80FD-EBCBB8B91867}" type="presParOf" srcId="{25E56BD1-C8A5-41BB-A983-4F266E6654A0}" destId="{E34CA8C6-E64F-4003-BA4E-CB6829F75122}" srcOrd="0" destOrd="0" presId="urn:microsoft.com/office/officeart/2005/8/layout/pyramid3"/>
    <dgm:cxn modelId="{6E3DEF53-2D2B-49E8-B95B-B6DEDD2EEE44}" type="presParOf" srcId="{E34CA8C6-E64F-4003-BA4E-CB6829F75122}" destId="{287AB38D-5902-4B59-BB1C-78F943925F30}" srcOrd="0" destOrd="0" presId="urn:microsoft.com/office/officeart/2005/8/layout/pyramid3"/>
    <dgm:cxn modelId="{82659D61-E499-49B4-BF54-150E9E82F9AA}" type="presParOf" srcId="{E34CA8C6-E64F-4003-BA4E-CB6829F75122}" destId="{CE69F80E-D050-4CB2-8739-FC5097D07656}" srcOrd="1" destOrd="0" presId="urn:microsoft.com/office/officeart/2005/8/layout/pyramid3"/>
    <dgm:cxn modelId="{EA0459A8-4AFC-49F3-9F38-3BDD6FC07649}" type="presParOf" srcId="{25E56BD1-C8A5-41BB-A983-4F266E6654A0}" destId="{87229DB5-5012-4177-969A-13BED123D0F0}" srcOrd="1" destOrd="0" presId="urn:microsoft.com/office/officeart/2005/8/layout/pyramid3"/>
    <dgm:cxn modelId="{464935B4-DC6A-43FE-AE03-F521638AC207}" type="presParOf" srcId="{87229DB5-5012-4177-969A-13BED123D0F0}" destId="{4237438F-EE81-4A75-9CCB-2D1956632661}" srcOrd="0" destOrd="0" presId="urn:microsoft.com/office/officeart/2005/8/layout/pyramid3"/>
    <dgm:cxn modelId="{457AC19C-258B-440F-9E81-CB8AA26EA671}" type="presParOf" srcId="{87229DB5-5012-4177-969A-13BED123D0F0}" destId="{46168B9C-9A06-48D6-9A87-250A28D21921}" srcOrd="1" destOrd="0" presId="urn:microsoft.com/office/officeart/2005/8/layout/pyramid3"/>
    <dgm:cxn modelId="{D34416D9-9965-4A34-A1E2-9794708EE48B}" type="presParOf" srcId="{25E56BD1-C8A5-41BB-A983-4F266E6654A0}" destId="{192CE055-F3C0-4DE5-B08C-38CF2C913F21}" srcOrd="2" destOrd="0" presId="urn:microsoft.com/office/officeart/2005/8/layout/pyramid3"/>
    <dgm:cxn modelId="{7002556E-FCB5-418A-8D17-05908E890F02}" type="presParOf" srcId="{192CE055-F3C0-4DE5-B08C-38CF2C913F21}" destId="{B2C53C76-8962-4458-B430-2D326E63B54B}" srcOrd="0" destOrd="0" presId="urn:microsoft.com/office/officeart/2005/8/layout/pyramid3"/>
    <dgm:cxn modelId="{97876C7D-DDF4-4F05-8BC2-73C677E4694E}" type="presParOf" srcId="{192CE055-F3C0-4DE5-B08C-38CF2C913F21}" destId="{F124D26B-113B-410B-85B2-515C1CA9492E}" srcOrd="1" destOrd="0" presId="urn:microsoft.com/office/officeart/2005/8/layout/pyramid3"/>
    <dgm:cxn modelId="{806B657D-43C7-4EF7-B291-47EF2526CA67}" type="presParOf" srcId="{25E56BD1-C8A5-41BB-A983-4F266E6654A0}" destId="{D53051AE-D349-4C88-9EDE-A53C596C8933}" srcOrd="3" destOrd="0" presId="urn:microsoft.com/office/officeart/2005/8/layout/pyramid3"/>
    <dgm:cxn modelId="{F3EC9292-4E54-4456-AA35-D8D162D1F2E9}" type="presParOf" srcId="{D53051AE-D349-4C88-9EDE-A53C596C8933}" destId="{8B5320C4-47FF-4498-8F56-DC4046526B29}" srcOrd="0" destOrd="0" presId="urn:microsoft.com/office/officeart/2005/8/layout/pyramid3"/>
    <dgm:cxn modelId="{94701A60-AE4C-4465-8085-0FD4940D26EC}" type="presParOf" srcId="{D53051AE-D349-4C88-9EDE-A53C596C8933}" destId="{468CB0E4-5484-4060-BA2D-23CF53CFA777}" srcOrd="1" destOrd="0" presId="urn:microsoft.com/office/officeart/2005/8/layout/pyramid3"/>
    <dgm:cxn modelId="{EE321DF9-5B6C-4533-B8CD-1DD874855CE4}" type="presParOf" srcId="{25E56BD1-C8A5-41BB-A983-4F266E6654A0}" destId="{C7E62FD1-FC00-4C99-AFA3-58C7290A87C6}" srcOrd="4" destOrd="0" presId="urn:microsoft.com/office/officeart/2005/8/layout/pyramid3"/>
    <dgm:cxn modelId="{7C6C2E20-3054-4FF8-8D09-D4AAA42984BE}" type="presParOf" srcId="{C7E62FD1-FC00-4C99-AFA3-58C7290A87C6}" destId="{BC87FEC9-7500-4F68-A26E-8B2CD89734B8}" srcOrd="0" destOrd="0" presId="urn:microsoft.com/office/officeart/2005/8/layout/pyramid3"/>
    <dgm:cxn modelId="{8B2E24CF-4CFF-4CBD-8587-D9FD35F0856C}" type="presParOf" srcId="{C7E62FD1-FC00-4C99-AFA3-58C7290A87C6}" destId="{E235188E-9E5F-47F1-8343-214EDCE3DBF5}" srcOrd="1" destOrd="0" presId="urn:microsoft.com/office/officeart/2005/8/layout/pyramid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7AB38D-5902-4B59-BB1C-78F943925F30}">
      <dsp:nvSpPr>
        <dsp:cNvPr id="0" name=""/>
        <dsp:cNvSpPr/>
      </dsp:nvSpPr>
      <dsp:spPr>
        <a:xfrm rot="10800000">
          <a:off x="0" y="0"/>
          <a:ext cx="5837853" cy="1713908"/>
        </a:xfrm>
        <a:prstGeom prst="trapezoid">
          <a:avLst>
            <a:gd name="adj" fmla="val 6229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2"/>
              </a:solidFill>
              <a:latin typeface="Georgia" panose="02040502050405020303" pitchFamily="18" charset="0"/>
            </a:rPr>
            <a:t>Politics / Government</a:t>
          </a:r>
        </a:p>
      </dsp:txBody>
      <dsp:txXfrm rot="-10800000">
        <a:off x="1021624" y="0"/>
        <a:ext cx="3794604" cy="1713908"/>
      </dsp:txXfrm>
    </dsp:sp>
    <dsp:sp modelId="{4237438F-EE81-4A75-9CCB-2D1956632661}">
      <dsp:nvSpPr>
        <dsp:cNvPr id="0" name=""/>
        <dsp:cNvSpPr/>
      </dsp:nvSpPr>
      <dsp:spPr>
        <a:xfrm rot="10800000">
          <a:off x="1067721" y="1713908"/>
          <a:ext cx="3702409" cy="1254786"/>
        </a:xfrm>
        <a:prstGeom prst="trapezoid">
          <a:avLst>
            <a:gd name="adj" fmla="val 6229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2"/>
              </a:solidFill>
              <a:latin typeface="Georgia" panose="02040502050405020303" pitchFamily="18" charset="0"/>
            </a:rPr>
            <a:t>Tourism Partners / Destination Marketing Funds (DMF’s)</a:t>
          </a:r>
        </a:p>
      </dsp:txBody>
      <dsp:txXfrm rot="-10800000">
        <a:off x="1715643" y="1713908"/>
        <a:ext cx="2406566" cy="1254786"/>
      </dsp:txXfrm>
    </dsp:sp>
    <dsp:sp modelId="{B2C53C76-8962-4458-B430-2D326E63B54B}">
      <dsp:nvSpPr>
        <dsp:cNvPr id="0" name=""/>
        <dsp:cNvSpPr/>
      </dsp:nvSpPr>
      <dsp:spPr>
        <a:xfrm rot="10800000">
          <a:off x="1849421" y="2968695"/>
          <a:ext cx="2139009" cy="735609"/>
        </a:xfrm>
        <a:prstGeom prst="trapezoid">
          <a:avLst>
            <a:gd name="adj" fmla="val 6229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2"/>
              </a:solidFill>
              <a:latin typeface="Georgia" panose="02040502050405020303" pitchFamily="18" charset="0"/>
            </a:rPr>
            <a:t>Tourism Industry</a:t>
          </a:r>
        </a:p>
      </dsp:txBody>
      <dsp:txXfrm rot="-10800000">
        <a:off x="2223748" y="2968695"/>
        <a:ext cx="1390356" cy="735609"/>
      </dsp:txXfrm>
    </dsp:sp>
    <dsp:sp modelId="{8B5320C4-47FF-4498-8F56-DC4046526B29}">
      <dsp:nvSpPr>
        <dsp:cNvPr id="0" name=""/>
        <dsp:cNvSpPr/>
      </dsp:nvSpPr>
      <dsp:spPr>
        <a:xfrm rot="10800000">
          <a:off x="2307687" y="3704305"/>
          <a:ext cx="1222477" cy="552992"/>
        </a:xfrm>
        <a:prstGeom prst="trapezoid">
          <a:avLst>
            <a:gd name="adj" fmla="val 6229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  <a:latin typeface="Georgia" panose="02040502050405020303" pitchFamily="18" charset="0"/>
            </a:rPr>
            <a:t>Citizen Advocates</a:t>
          </a:r>
        </a:p>
      </dsp:txBody>
      <dsp:txXfrm rot="-10800000">
        <a:off x="2521621" y="3704305"/>
        <a:ext cx="794610" cy="552992"/>
      </dsp:txXfrm>
    </dsp:sp>
    <dsp:sp modelId="{BC87FEC9-7500-4F68-A26E-8B2CD89734B8}">
      <dsp:nvSpPr>
        <dsp:cNvPr id="0" name=""/>
        <dsp:cNvSpPr/>
      </dsp:nvSpPr>
      <dsp:spPr>
        <a:xfrm rot="10800000">
          <a:off x="2637269" y="4257298"/>
          <a:ext cx="563313" cy="428168"/>
        </a:xfrm>
        <a:prstGeom prst="trapezoid">
          <a:avLst>
            <a:gd name="adj" fmla="val 62297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bg1"/>
              </a:solidFill>
              <a:latin typeface="Georgia" panose="02040502050405020303" pitchFamily="18" charset="0"/>
            </a:rPr>
            <a:t>Visitors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 rot="-10800000">
        <a:off x="2637269" y="4257298"/>
        <a:ext cx="563313" cy="4281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7AB38D-5902-4B59-BB1C-78F943925F30}">
      <dsp:nvSpPr>
        <dsp:cNvPr id="0" name=""/>
        <dsp:cNvSpPr/>
      </dsp:nvSpPr>
      <dsp:spPr>
        <a:xfrm rot="10800000">
          <a:off x="0" y="0"/>
          <a:ext cx="5837853" cy="1713908"/>
        </a:xfrm>
        <a:prstGeom prst="trapezoid">
          <a:avLst>
            <a:gd name="adj" fmla="val 6229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2"/>
              </a:solidFill>
              <a:latin typeface="Georgia" panose="02040502050405020303" pitchFamily="18" charset="0"/>
            </a:rPr>
            <a:t>Politics / Government</a:t>
          </a:r>
        </a:p>
      </dsp:txBody>
      <dsp:txXfrm rot="-10800000">
        <a:off x="1021624" y="0"/>
        <a:ext cx="3794604" cy="1713908"/>
      </dsp:txXfrm>
    </dsp:sp>
    <dsp:sp modelId="{4237438F-EE81-4A75-9CCB-2D1956632661}">
      <dsp:nvSpPr>
        <dsp:cNvPr id="0" name=""/>
        <dsp:cNvSpPr/>
      </dsp:nvSpPr>
      <dsp:spPr>
        <a:xfrm rot="10800000">
          <a:off x="1067721" y="1713908"/>
          <a:ext cx="3702409" cy="1254786"/>
        </a:xfrm>
        <a:prstGeom prst="trapezoid">
          <a:avLst>
            <a:gd name="adj" fmla="val 6229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2"/>
              </a:solidFill>
              <a:latin typeface="Georgia" panose="02040502050405020303" pitchFamily="18" charset="0"/>
            </a:rPr>
            <a:t>Tourism Partners / Destination Marketing Funds (DMF’s)</a:t>
          </a:r>
        </a:p>
      </dsp:txBody>
      <dsp:txXfrm rot="-10800000">
        <a:off x="1715643" y="1713908"/>
        <a:ext cx="2406566" cy="1254786"/>
      </dsp:txXfrm>
    </dsp:sp>
    <dsp:sp modelId="{B2C53C76-8962-4458-B430-2D326E63B54B}">
      <dsp:nvSpPr>
        <dsp:cNvPr id="0" name=""/>
        <dsp:cNvSpPr/>
      </dsp:nvSpPr>
      <dsp:spPr>
        <a:xfrm rot="10800000">
          <a:off x="1849421" y="2968695"/>
          <a:ext cx="2139009" cy="735609"/>
        </a:xfrm>
        <a:prstGeom prst="trapezoid">
          <a:avLst>
            <a:gd name="adj" fmla="val 6229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2"/>
              </a:solidFill>
              <a:latin typeface="Georgia" panose="02040502050405020303" pitchFamily="18" charset="0"/>
            </a:rPr>
            <a:t>Tourism Industry</a:t>
          </a:r>
        </a:p>
      </dsp:txBody>
      <dsp:txXfrm rot="-10800000">
        <a:off x="2223748" y="2968695"/>
        <a:ext cx="1390356" cy="735609"/>
      </dsp:txXfrm>
    </dsp:sp>
    <dsp:sp modelId="{8B5320C4-47FF-4498-8F56-DC4046526B29}">
      <dsp:nvSpPr>
        <dsp:cNvPr id="0" name=""/>
        <dsp:cNvSpPr/>
      </dsp:nvSpPr>
      <dsp:spPr>
        <a:xfrm rot="10800000">
          <a:off x="2307687" y="3704305"/>
          <a:ext cx="1222477" cy="552992"/>
        </a:xfrm>
        <a:prstGeom prst="trapezoid">
          <a:avLst>
            <a:gd name="adj" fmla="val 6229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  <a:latin typeface="Georgia" panose="02040502050405020303" pitchFamily="18" charset="0"/>
            </a:rPr>
            <a:t>Citizen Advocates</a:t>
          </a:r>
        </a:p>
      </dsp:txBody>
      <dsp:txXfrm rot="-10800000">
        <a:off x="2521621" y="3704305"/>
        <a:ext cx="794610" cy="552992"/>
      </dsp:txXfrm>
    </dsp:sp>
    <dsp:sp modelId="{BC87FEC9-7500-4F68-A26E-8B2CD89734B8}">
      <dsp:nvSpPr>
        <dsp:cNvPr id="0" name=""/>
        <dsp:cNvSpPr/>
      </dsp:nvSpPr>
      <dsp:spPr>
        <a:xfrm rot="10800000">
          <a:off x="2637269" y="4257298"/>
          <a:ext cx="563313" cy="428168"/>
        </a:xfrm>
        <a:prstGeom prst="trapezoid">
          <a:avLst>
            <a:gd name="adj" fmla="val 62297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bg1"/>
              </a:solidFill>
              <a:latin typeface="Georgia" panose="02040502050405020303" pitchFamily="18" charset="0"/>
            </a:rPr>
            <a:t>Visitors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 rot="-10800000">
        <a:off x="2637269" y="4257298"/>
        <a:ext cx="563313" cy="4281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7AB38D-5902-4B59-BB1C-78F943925F30}">
      <dsp:nvSpPr>
        <dsp:cNvPr id="0" name=""/>
        <dsp:cNvSpPr/>
      </dsp:nvSpPr>
      <dsp:spPr>
        <a:xfrm rot="10800000">
          <a:off x="0" y="0"/>
          <a:ext cx="5837853" cy="1713908"/>
        </a:xfrm>
        <a:prstGeom prst="trapezoid">
          <a:avLst>
            <a:gd name="adj" fmla="val 6229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2"/>
              </a:solidFill>
              <a:latin typeface="Georgia" panose="02040502050405020303" pitchFamily="18" charset="0"/>
            </a:rPr>
            <a:t>Community</a:t>
          </a:r>
        </a:p>
      </dsp:txBody>
      <dsp:txXfrm rot="-10800000">
        <a:off x="1021624" y="0"/>
        <a:ext cx="3794604" cy="1713908"/>
      </dsp:txXfrm>
    </dsp:sp>
    <dsp:sp modelId="{4237438F-EE81-4A75-9CCB-2D1956632661}">
      <dsp:nvSpPr>
        <dsp:cNvPr id="0" name=""/>
        <dsp:cNvSpPr/>
      </dsp:nvSpPr>
      <dsp:spPr>
        <a:xfrm rot="10800000">
          <a:off x="1067721" y="1713908"/>
          <a:ext cx="3702409" cy="1254786"/>
        </a:xfrm>
        <a:prstGeom prst="trapezoid">
          <a:avLst>
            <a:gd name="adj" fmla="val 6229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2"/>
              </a:solidFill>
              <a:latin typeface="Georgia" panose="02040502050405020303" pitchFamily="18" charset="0"/>
            </a:rPr>
            <a:t>Customers/Visitors  </a:t>
          </a:r>
        </a:p>
      </dsp:txBody>
      <dsp:txXfrm rot="-10800000">
        <a:off x="1715643" y="1713908"/>
        <a:ext cx="2406566" cy="1254786"/>
      </dsp:txXfrm>
    </dsp:sp>
    <dsp:sp modelId="{B2C53C76-8962-4458-B430-2D326E63B54B}">
      <dsp:nvSpPr>
        <dsp:cNvPr id="0" name=""/>
        <dsp:cNvSpPr/>
      </dsp:nvSpPr>
      <dsp:spPr>
        <a:xfrm rot="10800000">
          <a:off x="1849421" y="2968695"/>
          <a:ext cx="2139009" cy="735609"/>
        </a:xfrm>
        <a:prstGeom prst="trapezoid">
          <a:avLst>
            <a:gd name="adj" fmla="val 6229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2"/>
              </a:solidFill>
              <a:latin typeface="Georgia" panose="02040502050405020303" pitchFamily="18" charset="0"/>
            </a:rPr>
            <a:t>Tourism Industry</a:t>
          </a:r>
        </a:p>
      </dsp:txBody>
      <dsp:txXfrm rot="-10800000">
        <a:off x="2223748" y="2968695"/>
        <a:ext cx="1390356" cy="735609"/>
      </dsp:txXfrm>
    </dsp:sp>
    <dsp:sp modelId="{8B5320C4-47FF-4498-8F56-DC4046526B29}">
      <dsp:nvSpPr>
        <dsp:cNvPr id="0" name=""/>
        <dsp:cNvSpPr/>
      </dsp:nvSpPr>
      <dsp:spPr>
        <a:xfrm rot="10800000">
          <a:off x="2307687" y="3704305"/>
          <a:ext cx="1222477" cy="552992"/>
        </a:xfrm>
        <a:prstGeom prst="trapezoid">
          <a:avLst>
            <a:gd name="adj" fmla="val 6229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  <a:latin typeface="Georgia" panose="02040502050405020303" pitchFamily="18" charset="0"/>
            </a:rPr>
            <a:t>Government  </a:t>
          </a:r>
        </a:p>
      </dsp:txBody>
      <dsp:txXfrm rot="-10800000">
        <a:off x="2521621" y="3704305"/>
        <a:ext cx="794610" cy="552992"/>
      </dsp:txXfrm>
    </dsp:sp>
    <dsp:sp modelId="{BC87FEC9-7500-4F68-A26E-8B2CD89734B8}">
      <dsp:nvSpPr>
        <dsp:cNvPr id="0" name=""/>
        <dsp:cNvSpPr/>
      </dsp:nvSpPr>
      <dsp:spPr>
        <a:xfrm rot="10800000">
          <a:off x="2637269" y="4257298"/>
          <a:ext cx="563313" cy="428168"/>
        </a:xfrm>
        <a:prstGeom prst="trapezoid">
          <a:avLst>
            <a:gd name="adj" fmla="val 62297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>
            <a:solidFill>
              <a:schemeClr val="bg1"/>
            </a:solidFill>
            <a:latin typeface="Georgia" panose="02040502050405020303" pitchFamily="18" charset="0"/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 rot="-10800000">
        <a:off x="2637269" y="4257298"/>
        <a:ext cx="563313" cy="4281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97560-6C81-4AFA-9C6B-49E63E389F2A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DA348-1D4A-43BA-9CB9-9A18BD97B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98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83E4DB02-C055-438F-8153-DDF1D7A70F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7E5A6F95-ECC4-4702-A2D4-1D0B28EEAB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6F185562-D492-44C0-909B-25736521D2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7663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9625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9A92D8-56EE-436D-893E-E1B4BAD980E0}" type="slidenum">
              <a:rPr kumimoji="0" lang="en-C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CA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4102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5b821cb086_5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5b821cb086_5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094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9409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8158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9040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3275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89521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79959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4908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617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20070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26101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69432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6778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5b821cb086_5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5b821cb086_5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01713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55912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05518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29462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99746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832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56213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73464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73879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2137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23796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97210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14670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4840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48683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9837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5238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5883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11907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5b821cb086_5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5b821cb086_5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29851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5b821cb086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5b821cb086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63338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5b821cb086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5b821cb086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70170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5b821cb086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5b821cb086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09601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5b821cb086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5b821cb086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0309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26642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28752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2198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4574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24010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08410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02801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2373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8028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5306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9500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c04de019c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c04de019c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5932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8147E-A814-42A4-ABD7-495A78A40967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16AC-0BD9-46E7-BE1D-32A4F7771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29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8147E-A814-42A4-ABD7-495A78A40967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16AC-0BD9-46E7-BE1D-32A4F7771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37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8147E-A814-42A4-ABD7-495A78A40967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16AC-0BD9-46E7-BE1D-32A4F7771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50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5" descr="shutterstock_429987889_edited.jpg"/>
          <p:cNvPicPr preferRelativeResize="0"/>
          <p:nvPr/>
        </p:nvPicPr>
        <p:blipFill rotWithShape="1">
          <a:blip r:embed="rId2">
            <a:alphaModFix/>
          </a:blip>
          <a:srcRect t="21799" b="23591"/>
          <a:stretch/>
        </p:blipFill>
        <p:spPr>
          <a:xfrm>
            <a:off x="0" y="650433"/>
            <a:ext cx="12192000" cy="620756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5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9" name="Google Shape;99;p25"/>
          <p:cNvGrpSpPr/>
          <p:nvPr/>
        </p:nvGrpSpPr>
        <p:grpSpPr>
          <a:xfrm>
            <a:off x="1107190" y="1588342"/>
            <a:ext cx="994351" cy="61101"/>
            <a:chOff x="4580561" y="2589004"/>
            <a:chExt cx="1064464" cy="25200"/>
          </a:xfrm>
        </p:grpSpPr>
        <p:sp>
          <p:nvSpPr>
            <p:cNvPr id="100" name="Google Shape;100;p2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" name="Google Shape;102;p25"/>
          <p:cNvSpPr txBox="1">
            <a:spLocks noGrp="1"/>
          </p:cNvSpPr>
          <p:nvPr>
            <p:ph type="ctrTitle"/>
          </p:nvPr>
        </p:nvSpPr>
        <p:spPr>
          <a:xfrm>
            <a:off x="972600" y="1763267"/>
            <a:ext cx="10250800" cy="221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subTitle" idx="1"/>
          </p:nvPr>
        </p:nvSpPr>
        <p:spPr>
          <a:xfrm>
            <a:off x="972836" y="4230533"/>
            <a:ext cx="10250800" cy="72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5" name="Google Shape;105;p25"/>
          <p:cNvSpPr txBox="1"/>
          <p:nvPr/>
        </p:nvSpPr>
        <p:spPr>
          <a:xfrm>
            <a:off x="302067" y="104667"/>
            <a:ext cx="1330800" cy="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aleway"/>
                <a:ea typeface="Raleway"/>
                <a:cs typeface="Raleway"/>
                <a:sym typeface="Raleway"/>
              </a:rPr>
              <a:t>Confidential</a:t>
            </a:r>
            <a:endParaRPr sz="8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6" name="Google Shape;106;p25"/>
          <p:cNvSpPr txBox="1"/>
          <p:nvPr/>
        </p:nvSpPr>
        <p:spPr>
          <a:xfrm>
            <a:off x="1729023" y="104667"/>
            <a:ext cx="2800800" cy="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aleway"/>
                <a:ea typeface="Raleway"/>
                <a:cs typeface="Raleway"/>
                <a:sym typeface="Raleway"/>
              </a:rPr>
              <a:t>Customized for </a:t>
            </a:r>
            <a:r>
              <a:rPr lang="en" sz="800" b="1">
                <a:latin typeface="Raleway"/>
                <a:ea typeface="Raleway"/>
                <a:cs typeface="Raleway"/>
                <a:sym typeface="Raleway"/>
              </a:rPr>
              <a:t>Lorem Ipsum LLC</a:t>
            </a:r>
            <a:endParaRPr sz="8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7" name="Google Shape;107;p25"/>
          <p:cNvSpPr txBox="1"/>
          <p:nvPr/>
        </p:nvSpPr>
        <p:spPr>
          <a:xfrm>
            <a:off x="10951913" y="104667"/>
            <a:ext cx="941200" cy="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aleway"/>
                <a:ea typeface="Raleway"/>
                <a:cs typeface="Raleway"/>
                <a:sym typeface="Raleway"/>
              </a:rPr>
              <a:t>Version 1.0</a:t>
            </a:r>
            <a:endParaRPr sz="800" b="1"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4212783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alt1">
  <p:cSld name="Title slide_alt1">
    <p:bg>
      <p:bgPr>
        <a:solidFill>
          <a:schemeClr val="lt2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6" descr="shutterstock_429987889_edited.jpg"/>
          <p:cNvPicPr preferRelativeResize="0"/>
          <p:nvPr/>
        </p:nvPicPr>
        <p:blipFill rotWithShape="1">
          <a:blip r:embed="rId2">
            <a:alphaModFix/>
          </a:blip>
          <a:srcRect t="21799" b="23591"/>
          <a:stretch/>
        </p:blipFill>
        <p:spPr>
          <a:xfrm>
            <a:off x="0" y="650433"/>
            <a:ext cx="12192000" cy="620756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6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" name="Google Shape;111;p26"/>
          <p:cNvGrpSpPr/>
          <p:nvPr/>
        </p:nvGrpSpPr>
        <p:grpSpPr>
          <a:xfrm>
            <a:off x="1107190" y="1588342"/>
            <a:ext cx="994351" cy="61101"/>
            <a:chOff x="4580561" y="2589004"/>
            <a:chExt cx="1064464" cy="25200"/>
          </a:xfrm>
        </p:grpSpPr>
        <p:sp>
          <p:nvSpPr>
            <p:cNvPr id="112" name="Google Shape;112;p2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26"/>
          <p:cNvSpPr txBox="1">
            <a:spLocks noGrp="1"/>
          </p:cNvSpPr>
          <p:nvPr>
            <p:ph type="ctrTitle"/>
          </p:nvPr>
        </p:nvSpPr>
        <p:spPr>
          <a:xfrm>
            <a:off x="972600" y="1763267"/>
            <a:ext cx="10250800" cy="221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6"/>
          <p:cNvSpPr txBox="1">
            <a:spLocks noGrp="1"/>
          </p:cNvSpPr>
          <p:nvPr>
            <p:ph type="subTitle" idx="1"/>
          </p:nvPr>
        </p:nvSpPr>
        <p:spPr>
          <a:xfrm>
            <a:off x="972836" y="4230533"/>
            <a:ext cx="10250800" cy="72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6" name="Google Shape;116;p26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17" name="Google Shape;117;p26">
            <a:hlinkClick r:id="" action="ppaction://noaction"/>
          </p:cNvPr>
          <p:cNvSpPr/>
          <p:nvPr/>
        </p:nvSpPr>
        <p:spPr>
          <a:xfrm>
            <a:off x="11040600" y="0"/>
            <a:ext cx="1151200" cy="60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18" name="Google Shape;118;p26">
            <a:hlinkClick r:id="" action="ppaction://noaction"/>
          </p:cNvPr>
          <p:cNvCxnSpPr/>
          <p:nvPr/>
        </p:nvCxnSpPr>
        <p:spPr>
          <a:xfrm>
            <a:off x="11465089" y="28846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" name="Google Shape;119;p26">
            <a:hlinkClick r:id="" action="ppaction://noaction"/>
          </p:cNvPr>
          <p:cNvCxnSpPr/>
          <p:nvPr/>
        </p:nvCxnSpPr>
        <p:spPr>
          <a:xfrm>
            <a:off x="11465089" y="33351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" name="Google Shape;120;p26">
            <a:hlinkClick r:id="" action="ppaction://noaction"/>
          </p:cNvPr>
          <p:cNvCxnSpPr/>
          <p:nvPr/>
        </p:nvCxnSpPr>
        <p:spPr>
          <a:xfrm>
            <a:off x="11465089" y="37856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40795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27"/>
          <p:cNvGrpSpPr/>
          <p:nvPr/>
        </p:nvGrpSpPr>
        <p:grpSpPr>
          <a:xfrm>
            <a:off x="1107190" y="1588342"/>
            <a:ext cx="994351" cy="61101"/>
            <a:chOff x="4580561" y="2589004"/>
            <a:chExt cx="1064464" cy="25200"/>
          </a:xfrm>
        </p:grpSpPr>
        <p:sp>
          <p:nvSpPr>
            <p:cNvPr id="123" name="Google Shape;123;p2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27"/>
          <p:cNvSpPr txBox="1">
            <a:spLocks noGrp="1"/>
          </p:cNvSpPr>
          <p:nvPr>
            <p:ph type="title"/>
          </p:nvPr>
        </p:nvSpPr>
        <p:spPr>
          <a:xfrm>
            <a:off x="972600" y="1763267"/>
            <a:ext cx="10251200" cy="202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7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7" name="Google Shape;127;p27">
            <a:hlinkClick r:id="" action="ppaction://noaction"/>
          </p:cNvPr>
          <p:cNvSpPr/>
          <p:nvPr/>
        </p:nvSpPr>
        <p:spPr>
          <a:xfrm>
            <a:off x="11040600" y="0"/>
            <a:ext cx="1151200" cy="605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28" name="Google Shape;128;p27">
            <a:hlinkClick r:id="" action="ppaction://noaction"/>
          </p:cNvPr>
          <p:cNvCxnSpPr/>
          <p:nvPr/>
        </p:nvCxnSpPr>
        <p:spPr>
          <a:xfrm>
            <a:off x="11465089" y="288467"/>
            <a:ext cx="288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27">
            <a:hlinkClick r:id="" action="ppaction://noaction"/>
          </p:cNvPr>
          <p:cNvCxnSpPr/>
          <p:nvPr/>
        </p:nvCxnSpPr>
        <p:spPr>
          <a:xfrm>
            <a:off x="11465089" y="333517"/>
            <a:ext cx="288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27">
            <a:hlinkClick r:id="" action="ppaction://noaction"/>
          </p:cNvPr>
          <p:cNvCxnSpPr/>
          <p:nvPr/>
        </p:nvCxnSpPr>
        <p:spPr>
          <a:xfrm>
            <a:off x="11465089" y="378567"/>
            <a:ext cx="288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05487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8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3" name="Google Shape;133;p28"/>
          <p:cNvGrpSpPr/>
          <p:nvPr/>
        </p:nvGrpSpPr>
        <p:grpSpPr>
          <a:xfrm>
            <a:off x="1107190" y="1588342"/>
            <a:ext cx="994351" cy="61101"/>
            <a:chOff x="4580561" y="2589004"/>
            <a:chExt cx="1064464" cy="25200"/>
          </a:xfrm>
        </p:grpSpPr>
        <p:sp>
          <p:nvSpPr>
            <p:cNvPr id="134" name="Google Shape;134;p2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" name="Google Shape;136;p28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6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28"/>
          <p:cNvSpPr txBox="1">
            <a:spLocks noGrp="1"/>
          </p:cNvSpPr>
          <p:nvPr>
            <p:ph type="body" idx="1"/>
          </p:nvPr>
        </p:nvSpPr>
        <p:spPr>
          <a:xfrm>
            <a:off x="972600" y="2771833"/>
            <a:ext cx="102516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8" name="Google Shape;138;p28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39" name="Google Shape;139;p28">
            <a:hlinkClick r:id="" action="ppaction://noaction"/>
          </p:cNvPr>
          <p:cNvSpPr/>
          <p:nvPr/>
        </p:nvSpPr>
        <p:spPr>
          <a:xfrm>
            <a:off x="11040600" y="0"/>
            <a:ext cx="1151200" cy="60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40" name="Google Shape;140;p28">
            <a:hlinkClick r:id="" action="ppaction://noaction"/>
          </p:cNvPr>
          <p:cNvCxnSpPr/>
          <p:nvPr/>
        </p:nvCxnSpPr>
        <p:spPr>
          <a:xfrm>
            <a:off x="11465089" y="28846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" name="Google Shape;141;p28">
            <a:hlinkClick r:id="" action="ppaction://noaction"/>
          </p:cNvPr>
          <p:cNvCxnSpPr/>
          <p:nvPr/>
        </p:nvCxnSpPr>
        <p:spPr>
          <a:xfrm>
            <a:off x="11465089" y="33351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" name="Google Shape;142;p28">
            <a:hlinkClick r:id="" action="ppaction://noaction"/>
          </p:cNvPr>
          <p:cNvCxnSpPr/>
          <p:nvPr/>
        </p:nvCxnSpPr>
        <p:spPr>
          <a:xfrm>
            <a:off x="11465089" y="37856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36679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only">
  <p:cSld name="Body only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9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46" name="Google Shape;146;p29">
            <a:hlinkClick r:id="" action="ppaction://noaction"/>
          </p:cNvPr>
          <p:cNvSpPr/>
          <p:nvPr/>
        </p:nvSpPr>
        <p:spPr>
          <a:xfrm>
            <a:off x="11040600" y="0"/>
            <a:ext cx="1151200" cy="60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47" name="Google Shape;147;p29">
            <a:hlinkClick r:id="" action="ppaction://noaction"/>
          </p:cNvPr>
          <p:cNvCxnSpPr/>
          <p:nvPr/>
        </p:nvCxnSpPr>
        <p:spPr>
          <a:xfrm>
            <a:off x="11465089" y="28846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" name="Google Shape;148;p29">
            <a:hlinkClick r:id="" action="ppaction://noaction"/>
          </p:cNvPr>
          <p:cNvCxnSpPr/>
          <p:nvPr/>
        </p:nvCxnSpPr>
        <p:spPr>
          <a:xfrm>
            <a:off x="11465089" y="33351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" name="Google Shape;149;p29">
            <a:hlinkClick r:id="" action="ppaction://noaction"/>
          </p:cNvPr>
          <p:cNvCxnSpPr/>
          <p:nvPr/>
        </p:nvCxnSpPr>
        <p:spPr>
          <a:xfrm>
            <a:off x="11465089" y="37856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0" name="Google Shape;150;p29"/>
          <p:cNvSpPr txBox="1">
            <a:spLocks noGrp="1"/>
          </p:cNvSpPr>
          <p:nvPr>
            <p:ph type="body" idx="1"/>
          </p:nvPr>
        </p:nvSpPr>
        <p:spPr>
          <a:xfrm>
            <a:off x="972600" y="1424867"/>
            <a:ext cx="10251600" cy="1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0694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>
  <p:cSld name="Section Header_alt2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0" descr="shutterstock_31891705.jpg"/>
          <p:cNvPicPr preferRelativeResize="0"/>
          <p:nvPr/>
        </p:nvPicPr>
        <p:blipFill rotWithShape="1">
          <a:blip r:embed="rId2">
            <a:alphaModFix/>
          </a:blip>
          <a:srcRect t="11971" b="11971"/>
          <a:stretch/>
        </p:blipFill>
        <p:spPr>
          <a:xfrm>
            <a:off x="1" y="650434"/>
            <a:ext cx="12191999" cy="6207564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30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30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55" name="Google Shape;155;p30">
            <a:hlinkClick r:id="" action="ppaction://noaction"/>
          </p:cNvPr>
          <p:cNvSpPr/>
          <p:nvPr/>
        </p:nvSpPr>
        <p:spPr>
          <a:xfrm>
            <a:off x="11040600" y="0"/>
            <a:ext cx="1151200" cy="60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56" name="Google Shape;156;p30">
            <a:hlinkClick r:id="" action="ppaction://noaction"/>
          </p:cNvPr>
          <p:cNvCxnSpPr/>
          <p:nvPr/>
        </p:nvCxnSpPr>
        <p:spPr>
          <a:xfrm>
            <a:off x="11465089" y="28846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" name="Google Shape;157;p30">
            <a:hlinkClick r:id="" action="ppaction://noaction"/>
          </p:cNvPr>
          <p:cNvCxnSpPr/>
          <p:nvPr/>
        </p:nvCxnSpPr>
        <p:spPr>
          <a:xfrm>
            <a:off x="11465089" y="33351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8" name="Google Shape;158;p30">
            <a:hlinkClick r:id="" action="ppaction://noaction"/>
          </p:cNvPr>
          <p:cNvCxnSpPr/>
          <p:nvPr/>
        </p:nvCxnSpPr>
        <p:spPr>
          <a:xfrm>
            <a:off x="11465089" y="37856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9" name="Google Shape;159;p30"/>
          <p:cNvSpPr txBox="1">
            <a:spLocks noGrp="1"/>
          </p:cNvSpPr>
          <p:nvPr>
            <p:ph type="title"/>
          </p:nvPr>
        </p:nvSpPr>
        <p:spPr>
          <a:xfrm>
            <a:off x="972600" y="2741833"/>
            <a:ext cx="7850000" cy="202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0144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1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2" name="Google Shape;162;p31"/>
          <p:cNvGrpSpPr/>
          <p:nvPr/>
        </p:nvGrpSpPr>
        <p:grpSpPr>
          <a:xfrm>
            <a:off x="1107190" y="1588342"/>
            <a:ext cx="994351" cy="61101"/>
            <a:chOff x="4580561" y="2589004"/>
            <a:chExt cx="1064464" cy="25200"/>
          </a:xfrm>
        </p:grpSpPr>
        <p:sp>
          <p:nvSpPr>
            <p:cNvPr id="163" name="Google Shape;163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" name="Google Shape;165;p31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2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31"/>
          <p:cNvSpPr txBox="1">
            <a:spLocks noGrp="1"/>
          </p:cNvSpPr>
          <p:nvPr>
            <p:ph type="body" idx="1"/>
          </p:nvPr>
        </p:nvSpPr>
        <p:spPr>
          <a:xfrm>
            <a:off x="972433" y="2771833"/>
            <a:ext cx="50324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7" name="Google Shape;167;p31"/>
          <p:cNvSpPr txBox="1">
            <a:spLocks noGrp="1"/>
          </p:cNvSpPr>
          <p:nvPr>
            <p:ph type="body" idx="2"/>
          </p:nvPr>
        </p:nvSpPr>
        <p:spPr>
          <a:xfrm>
            <a:off x="6191472" y="2771833"/>
            <a:ext cx="50324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31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69" name="Google Shape;169;p31">
            <a:hlinkClick r:id="" action="ppaction://noaction"/>
          </p:cNvPr>
          <p:cNvSpPr/>
          <p:nvPr/>
        </p:nvSpPr>
        <p:spPr>
          <a:xfrm>
            <a:off x="11040600" y="0"/>
            <a:ext cx="1151200" cy="60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70" name="Google Shape;170;p31">
            <a:hlinkClick r:id="" action="ppaction://noaction"/>
          </p:cNvPr>
          <p:cNvCxnSpPr/>
          <p:nvPr/>
        </p:nvCxnSpPr>
        <p:spPr>
          <a:xfrm>
            <a:off x="11465089" y="28846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" name="Google Shape;171;p31">
            <a:hlinkClick r:id="" action="ppaction://noaction"/>
          </p:cNvPr>
          <p:cNvCxnSpPr/>
          <p:nvPr/>
        </p:nvCxnSpPr>
        <p:spPr>
          <a:xfrm>
            <a:off x="11465089" y="33351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2" name="Google Shape;172;p31">
            <a:hlinkClick r:id="" action="ppaction://noaction"/>
          </p:cNvPr>
          <p:cNvCxnSpPr/>
          <p:nvPr/>
        </p:nvCxnSpPr>
        <p:spPr>
          <a:xfrm>
            <a:off x="11465089" y="37856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02743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2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5" name="Google Shape;175;p32"/>
          <p:cNvGrpSpPr/>
          <p:nvPr/>
        </p:nvGrpSpPr>
        <p:grpSpPr>
          <a:xfrm>
            <a:off x="1107190" y="1588342"/>
            <a:ext cx="994351" cy="61101"/>
            <a:chOff x="4580561" y="2589004"/>
            <a:chExt cx="1064464" cy="25200"/>
          </a:xfrm>
        </p:grpSpPr>
        <p:sp>
          <p:nvSpPr>
            <p:cNvPr id="176" name="Google Shape;176;p3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3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8" name="Google Shape;178;p32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2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32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80" name="Google Shape;180;p32">
            <a:hlinkClick r:id="" action="ppaction://noaction"/>
          </p:cNvPr>
          <p:cNvSpPr/>
          <p:nvPr/>
        </p:nvSpPr>
        <p:spPr>
          <a:xfrm>
            <a:off x="11040600" y="0"/>
            <a:ext cx="1151200" cy="60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81" name="Google Shape;181;p32">
            <a:hlinkClick r:id="" action="ppaction://noaction"/>
          </p:cNvPr>
          <p:cNvCxnSpPr/>
          <p:nvPr/>
        </p:nvCxnSpPr>
        <p:spPr>
          <a:xfrm>
            <a:off x="11465089" y="28846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2" name="Google Shape;182;p32">
            <a:hlinkClick r:id="" action="ppaction://noaction"/>
          </p:cNvPr>
          <p:cNvCxnSpPr/>
          <p:nvPr/>
        </p:nvCxnSpPr>
        <p:spPr>
          <a:xfrm>
            <a:off x="11465089" y="33351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32">
            <a:hlinkClick r:id="" action="ppaction://noaction"/>
          </p:cNvPr>
          <p:cNvCxnSpPr/>
          <p:nvPr/>
        </p:nvCxnSpPr>
        <p:spPr>
          <a:xfrm>
            <a:off x="11465089" y="37856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80105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8147E-A814-42A4-ABD7-495A78A40967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16AC-0BD9-46E7-BE1D-32A4F7771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426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3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6" name="Google Shape;186;p33"/>
          <p:cNvGrpSpPr/>
          <p:nvPr/>
        </p:nvGrpSpPr>
        <p:grpSpPr>
          <a:xfrm>
            <a:off x="1107190" y="1588342"/>
            <a:ext cx="994351" cy="61101"/>
            <a:chOff x="4580561" y="2589004"/>
            <a:chExt cx="1064464" cy="25200"/>
          </a:xfrm>
        </p:grpSpPr>
        <p:sp>
          <p:nvSpPr>
            <p:cNvPr id="187" name="Google Shape;187;p3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9" name="Google Shape;189;p33"/>
          <p:cNvSpPr txBox="1">
            <a:spLocks noGrp="1"/>
          </p:cNvSpPr>
          <p:nvPr>
            <p:ph type="title"/>
          </p:nvPr>
        </p:nvSpPr>
        <p:spPr>
          <a:xfrm>
            <a:off x="973333" y="1758200"/>
            <a:ext cx="4401200" cy="1842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33"/>
          <p:cNvSpPr txBox="1">
            <a:spLocks noGrp="1"/>
          </p:cNvSpPr>
          <p:nvPr>
            <p:ph type="body" idx="1"/>
          </p:nvPr>
        </p:nvSpPr>
        <p:spPr>
          <a:xfrm>
            <a:off x="961633" y="3708967"/>
            <a:ext cx="4401200" cy="213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91" name="Google Shape;191;p33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92" name="Google Shape;192;p33">
            <a:hlinkClick r:id="" action="ppaction://noaction"/>
          </p:cNvPr>
          <p:cNvSpPr/>
          <p:nvPr/>
        </p:nvSpPr>
        <p:spPr>
          <a:xfrm>
            <a:off x="11040600" y="0"/>
            <a:ext cx="1151200" cy="60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93" name="Google Shape;193;p33">
            <a:hlinkClick r:id="" action="ppaction://noaction"/>
          </p:cNvPr>
          <p:cNvCxnSpPr/>
          <p:nvPr/>
        </p:nvCxnSpPr>
        <p:spPr>
          <a:xfrm>
            <a:off x="11465089" y="28846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4" name="Google Shape;194;p33">
            <a:hlinkClick r:id="" action="ppaction://noaction"/>
          </p:cNvPr>
          <p:cNvCxnSpPr/>
          <p:nvPr/>
        </p:nvCxnSpPr>
        <p:spPr>
          <a:xfrm>
            <a:off x="11465089" y="33351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" name="Google Shape;195;p33">
            <a:hlinkClick r:id="" action="ppaction://noaction"/>
          </p:cNvPr>
          <p:cNvCxnSpPr/>
          <p:nvPr/>
        </p:nvCxnSpPr>
        <p:spPr>
          <a:xfrm>
            <a:off x="11465089" y="37856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12394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34"/>
          <p:cNvGrpSpPr/>
          <p:nvPr/>
        </p:nvGrpSpPr>
        <p:grpSpPr>
          <a:xfrm>
            <a:off x="1107190" y="5558840"/>
            <a:ext cx="994351" cy="61101"/>
            <a:chOff x="4580561" y="2589004"/>
            <a:chExt cx="1064464" cy="25200"/>
          </a:xfrm>
        </p:grpSpPr>
        <p:sp>
          <p:nvSpPr>
            <p:cNvPr id="198" name="Google Shape;198;p3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3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34"/>
          <p:cNvSpPr txBox="1">
            <a:spLocks noGrp="1"/>
          </p:cNvSpPr>
          <p:nvPr>
            <p:ph type="title"/>
          </p:nvPr>
        </p:nvSpPr>
        <p:spPr>
          <a:xfrm>
            <a:off x="972600" y="1152400"/>
            <a:ext cx="9361600" cy="3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34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02" name="Google Shape;202;p34">
            <a:hlinkClick r:id="" action="ppaction://noaction"/>
          </p:cNvPr>
          <p:cNvSpPr/>
          <p:nvPr/>
        </p:nvSpPr>
        <p:spPr>
          <a:xfrm>
            <a:off x="11040600" y="0"/>
            <a:ext cx="1151200" cy="605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203" name="Google Shape;203;p34">
            <a:hlinkClick r:id="" action="ppaction://noaction"/>
          </p:cNvPr>
          <p:cNvCxnSpPr/>
          <p:nvPr/>
        </p:nvCxnSpPr>
        <p:spPr>
          <a:xfrm>
            <a:off x="11465089" y="288467"/>
            <a:ext cx="288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4" name="Google Shape;204;p34">
            <a:hlinkClick r:id="" action="ppaction://noaction"/>
          </p:cNvPr>
          <p:cNvCxnSpPr/>
          <p:nvPr/>
        </p:nvCxnSpPr>
        <p:spPr>
          <a:xfrm>
            <a:off x="11465089" y="333517"/>
            <a:ext cx="288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5" name="Google Shape;205;p34">
            <a:hlinkClick r:id="" action="ppaction://noaction"/>
          </p:cNvPr>
          <p:cNvCxnSpPr/>
          <p:nvPr/>
        </p:nvCxnSpPr>
        <p:spPr>
          <a:xfrm>
            <a:off x="11465089" y="378567"/>
            <a:ext cx="288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26717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" name="Google Shape;208;p35"/>
          <p:cNvGrpSpPr/>
          <p:nvPr/>
        </p:nvGrpSpPr>
        <p:grpSpPr>
          <a:xfrm>
            <a:off x="1107190" y="1588342"/>
            <a:ext cx="994351" cy="61101"/>
            <a:chOff x="4580561" y="2589004"/>
            <a:chExt cx="1064464" cy="25200"/>
          </a:xfrm>
        </p:grpSpPr>
        <p:sp>
          <p:nvSpPr>
            <p:cNvPr id="209" name="Google Shape;209;p3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3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" name="Google Shape;211;p35"/>
          <p:cNvSpPr txBox="1">
            <a:spLocks noGrp="1"/>
          </p:cNvSpPr>
          <p:nvPr>
            <p:ph type="title"/>
          </p:nvPr>
        </p:nvSpPr>
        <p:spPr>
          <a:xfrm>
            <a:off x="973333" y="1758200"/>
            <a:ext cx="4401200" cy="224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35"/>
          <p:cNvSpPr txBox="1">
            <a:spLocks noGrp="1"/>
          </p:cNvSpPr>
          <p:nvPr>
            <p:ph type="subTitle" idx="1"/>
          </p:nvPr>
        </p:nvSpPr>
        <p:spPr>
          <a:xfrm>
            <a:off x="966600" y="4215367"/>
            <a:ext cx="4401200" cy="1012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3" name="Google Shape;213;p35"/>
          <p:cNvSpPr txBox="1">
            <a:spLocks noGrp="1"/>
          </p:cNvSpPr>
          <p:nvPr>
            <p:ph type="body" idx="2"/>
          </p:nvPr>
        </p:nvSpPr>
        <p:spPr>
          <a:xfrm>
            <a:off x="6898967" y="1803500"/>
            <a:ext cx="4499200" cy="403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14" name="Google Shape;214;p35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15" name="Google Shape;215;p35">
            <a:hlinkClick r:id="" action="ppaction://noaction"/>
          </p:cNvPr>
          <p:cNvSpPr/>
          <p:nvPr/>
        </p:nvSpPr>
        <p:spPr>
          <a:xfrm>
            <a:off x="11040600" y="0"/>
            <a:ext cx="1151200" cy="60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216" name="Google Shape;216;p35">
            <a:hlinkClick r:id="" action="ppaction://noaction"/>
          </p:cNvPr>
          <p:cNvCxnSpPr/>
          <p:nvPr/>
        </p:nvCxnSpPr>
        <p:spPr>
          <a:xfrm>
            <a:off x="11465089" y="28846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" name="Google Shape;217;p35">
            <a:hlinkClick r:id="" action="ppaction://noaction"/>
          </p:cNvPr>
          <p:cNvCxnSpPr/>
          <p:nvPr/>
        </p:nvCxnSpPr>
        <p:spPr>
          <a:xfrm>
            <a:off x="11465089" y="33351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8" name="Google Shape;218;p35">
            <a:hlinkClick r:id="" action="ppaction://noaction"/>
          </p:cNvPr>
          <p:cNvCxnSpPr/>
          <p:nvPr/>
        </p:nvCxnSpPr>
        <p:spPr>
          <a:xfrm>
            <a:off x="11465089" y="37856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894560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6"/>
          <p:cNvSpPr txBox="1">
            <a:spLocks noGrp="1"/>
          </p:cNvSpPr>
          <p:nvPr>
            <p:ph type="body" idx="1"/>
          </p:nvPr>
        </p:nvSpPr>
        <p:spPr>
          <a:xfrm>
            <a:off x="966600" y="5830068"/>
            <a:ext cx="10263200" cy="6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3047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221" name="Google Shape;221;p36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22" name="Google Shape;222;p36">
            <a:hlinkClick r:id="" action="ppaction://noaction"/>
          </p:cNvPr>
          <p:cNvSpPr/>
          <p:nvPr/>
        </p:nvSpPr>
        <p:spPr>
          <a:xfrm>
            <a:off x="11040600" y="0"/>
            <a:ext cx="1151200" cy="60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223" name="Google Shape;223;p36">
            <a:hlinkClick r:id="" action="ppaction://noaction"/>
          </p:cNvPr>
          <p:cNvCxnSpPr/>
          <p:nvPr/>
        </p:nvCxnSpPr>
        <p:spPr>
          <a:xfrm>
            <a:off x="11465089" y="28846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" name="Google Shape;224;p36">
            <a:hlinkClick r:id="" action="ppaction://noaction"/>
          </p:cNvPr>
          <p:cNvCxnSpPr/>
          <p:nvPr/>
        </p:nvCxnSpPr>
        <p:spPr>
          <a:xfrm>
            <a:off x="11465089" y="33351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5" name="Google Shape;225;p36">
            <a:hlinkClick r:id="" action="ppaction://noaction"/>
          </p:cNvPr>
          <p:cNvCxnSpPr/>
          <p:nvPr/>
        </p:nvCxnSpPr>
        <p:spPr>
          <a:xfrm>
            <a:off x="11465089" y="37856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32631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1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oogle Shape;227;p37"/>
          <p:cNvGrpSpPr/>
          <p:nvPr/>
        </p:nvGrpSpPr>
        <p:grpSpPr>
          <a:xfrm>
            <a:off x="1107190" y="5558840"/>
            <a:ext cx="994351" cy="61101"/>
            <a:chOff x="4580561" y="2589004"/>
            <a:chExt cx="1064464" cy="25200"/>
          </a:xfrm>
        </p:grpSpPr>
        <p:sp>
          <p:nvSpPr>
            <p:cNvPr id="228" name="Google Shape;228;p3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0" name="Google Shape;230;p37"/>
          <p:cNvSpPr txBox="1">
            <a:spLocks noGrp="1"/>
          </p:cNvSpPr>
          <p:nvPr>
            <p:ph type="title" hasCustomPrompt="1"/>
          </p:nvPr>
        </p:nvSpPr>
        <p:spPr>
          <a:xfrm>
            <a:off x="972600" y="978600"/>
            <a:ext cx="10251200" cy="165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37"/>
          <p:cNvSpPr txBox="1">
            <a:spLocks noGrp="1"/>
          </p:cNvSpPr>
          <p:nvPr>
            <p:ph type="body" idx="1"/>
          </p:nvPr>
        </p:nvSpPr>
        <p:spPr>
          <a:xfrm>
            <a:off x="972600" y="3030517"/>
            <a:ext cx="10251200" cy="210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1485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37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33" name="Google Shape;233;p37">
            <a:hlinkClick r:id="" action="ppaction://noaction"/>
          </p:cNvPr>
          <p:cNvSpPr/>
          <p:nvPr/>
        </p:nvSpPr>
        <p:spPr>
          <a:xfrm>
            <a:off x="11040600" y="0"/>
            <a:ext cx="1151200" cy="605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234" name="Google Shape;234;p37">
            <a:hlinkClick r:id="" action="ppaction://noaction"/>
          </p:cNvPr>
          <p:cNvCxnSpPr/>
          <p:nvPr/>
        </p:nvCxnSpPr>
        <p:spPr>
          <a:xfrm>
            <a:off x="11465089" y="288467"/>
            <a:ext cx="288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5" name="Google Shape;235;p37">
            <a:hlinkClick r:id="" action="ppaction://noaction"/>
          </p:cNvPr>
          <p:cNvCxnSpPr/>
          <p:nvPr/>
        </p:nvCxnSpPr>
        <p:spPr>
          <a:xfrm>
            <a:off x="11465089" y="333517"/>
            <a:ext cx="288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" name="Google Shape;236;p37">
            <a:hlinkClick r:id="" action="ppaction://noaction"/>
          </p:cNvPr>
          <p:cNvCxnSpPr/>
          <p:nvPr/>
        </p:nvCxnSpPr>
        <p:spPr>
          <a:xfrm>
            <a:off x="11465089" y="378567"/>
            <a:ext cx="288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520421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8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39" name="Google Shape;239;p38">
            <a:hlinkClick r:id="" action="ppaction://noaction"/>
          </p:cNvPr>
          <p:cNvSpPr/>
          <p:nvPr/>
        </p:nvSpPr>
        <p:spPr>
          <a:xfrm>
            <a:off x="11040600" y="0"/>
            <a:ext cx="1151200" cy="60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240" name="Google Shape;240;p38">
            <a:hlinkClick r:id="" action="ppaction://noaction"/>
          </p:cNvPr>
          <p:cNvCxnSpPr/>
          <p:nvPr/>
        </p:nvCxnSpPr>
        <p:spPr>
          <a:xfrm>
            <a:off x="11465089" y="28846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1" name="Google Shape;241;p38">
            <a:hlinkClick r:id="" action="ppaction://noaction"/>
          </p:cNvPr>
          <p:cNvCxnSpPr/>
          <p:nvPr/>
        </p:nvCxnSpPr>
        <p:spPr>
          <a:xfrm>
            <a:off x="11465089" y="33351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2" name="Google Shape;242;p38">
            <a:hlinkClick r:id="" action="ppaction://noaction"/>
          </p:cNvPr>
          <p:cNvCxnSpPr/>
          <p:nvPr/>
        </p:nvCxnSpPr>
        <p:spPr>
          <a:xfrm>
            <a:off x="11465089" y="37856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1544661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TOC">
    <p:bg>
      <p:bgPr>
        <a:solidFill>
          <a:schemeClr val="dk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9"/>
          <p:cNvSpPr txBox="1">
            <a:spLocks noGrp="1"/>
          </p:cNvSpPr>
          <p:nvPr>
            <p:ph type="title"/>
          </p:nvPr>
        </p:nvSpPr>
        <p:spPr>
          <a:xfrm>
            <a:off x="1744200" y="1758200"/>
            <a:ext cx="94800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34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3467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3467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3467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3467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3467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3467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3467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34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3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46" name="Google Shape;246;p39"/>
          <p:cNvSpPr txBox="1"/>
          <p:nvPr/>
        </p:nvSpPr>
        <p:spPr>
          <a:xfrm>
            <a:off x="302067" y="104667"/>
            <a:ext cx="1330800" cy="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Confidential</a:t>
            </a:r>
            <a:endParaRPr sz="8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7" name="Google Shape;247;p39"/>
          <p:cNvSpPr txBox="1"/>
          <p:nvPr/>
        </p:nvSpPr>
        <p:spPr>
          <a:xfrm>
            <a:off x="1729023" y="104667"/>
            <a:ext cx="2800800" cy="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Customized for </a:t>
            </a:r>
            <a:r>
              <a:rPr lang="en" sz="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Lorem Ipsum LLC</a:t>
            </a:r>
            <a:endParaRPr sz="8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8" name="Google Shape;248;p39"/>
          <p:cNvSpPr txBox="1"/>
          <p:nvPr/>
        </p:nvSpPr>
        <p:spPr>
          <a:xfrm>
            <a:off x="10951913" y="104667"/>
            <a:ext cx="941200" cy="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Version 1.0</a:t>
            </a:r>
            <a:endParaRPr sz="8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711150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1">
  <p:cSld name="Section header_alt1">
    <p:bg>
      <p:bgPr>
        <a:solidFill>
          <a:srgbClr val="434343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40"/>
          <p:cNvGrpSpPr/>
          <p:nvPr/>
        </p:nvGrpSpPr>
        <p:grpSpPr>
          <a:xfrm>
            <a:off x="1107190" y="1588342"/>
            <a:ext cx="994351" cy="61101"/>
            <a:chOff x="4580561" y="2589004"/>
            <a:chExt cx="1064464" cy="25200"/>
          </a:xfrm>
        </p:grpSpPr>
        <p:sp>
          <p:nvSpPr>
            <p:cNvPr id="251" name="Google Shape;251;p4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4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3" name="Google Shape;253;p40"/>
          <p:cNvSpPr txBox="1">
            <a:spLocks noGrp="1"/>
          </p:cNvSpPr>
          <p:nvPr>
            <p:ph type="title"/>
          </p:nvPr>
        </p:nvSpPr>
        <p:spPr>
          <a:xfrm>
            <a:off x="972600" y="1763267"/>
            <a:ext cx="10251200" cy="202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40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55" name="Google Shape;255;p40">
            <a:hlinkClick r:id="" action="ppaction://noaction"/>
          </p:cNvPr>
          <p:cNvSpPr/>
          <p:nvPr/>
        </p:nvSpPr>
        <p:spPr>
          <a:xfrm>
            <a:off x="11040600" y="0"/>
            <a:ext cx="1151200" cy="6056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256" name="Google Shape;256;p40">
            <a:hlinkClick r:id="" action="ppaction://noaction"/>
          </p:cNvPr>
          <p:cNvCxnSpPr/>
          <p:nvPr/>
        </p:nvCxnSpPr>
        <p:spPr>
          <a:xfrm>
            <a:off x="11465089" y="288467"/>
            <a:ext cx="288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7" name="Google Shape;257;p40">
            <a:hlinkClick r:id="" action="ppaction://noaction"/>
          </p:cNvPr>
          <p:cNvCxnSpPr/>
          <p:nvPr/>
        </p:nvCxnSpPr>
        <p:spPr>
          <a:xfrm>
            <a:off x="11465089" y="333517"/>
            <a:ext cx="288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8" name="Google Shape;258;p40">
            <a:hlinkClick r:id="" action="ppaction://noaction"/>
          </p:cNvPr>
          <p:cNvCxnSpPr/>
          <p:nvPr/>
        </p:nvCxnSpPr>
        <p:spPr>
          <a:xfrm>
            <a:off x="11465089" y="378567"/>
            <a:ext cx="288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76563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8147E-A814-42A4-ABD7-495A78A40967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16AC-0BD9-46E7-BE1D-32A4F7771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63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8147E-A814-42A4-ABD7-495A78A40967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16AC-0BD9-46E7-BE1D-32A4F7771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88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8147E-A814-42A4-ABD7-495A78A40967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16AC-0BD9-46E7-BE1D-32A4F7771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28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8147E-A814-42A4-ABD7-495A78A40967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16AC-0BD9-46E7-BE1D-32A4F7771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298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8147E-A814-42A4-ABD7-495A78A40967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16AC-0BD9-46E7-BE1D-32A4F7771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69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8147E-A814-42A4-ABD7-495A78A40967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16AC-0BD9-46E7-BE1D-32A4F7771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1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8147E-A814-42A4-ABD7-495A78A40967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16AC-0BD9-46E7-BE1D-32A4F7771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96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8147E-A814-42A4-ABD7-495A78A40967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316AC-0BD9-46E7-BE1D-32A4F7771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80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328855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jpe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0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indian millennials tourism&quot;">
            <a:extLst>
              <a:ext uri="{FF2B5EF4-FFF2-40B4-BE49-F238E27FC236}">
                <a16:creationId xmlns:a16="http://schemas.microsoft.com/office/drawing/2014/main" id="{D67CA2BB-CBA6-45CA-9DD2-299A8A268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10"/>
            <a:ext cx="12278368" cy="68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3">
            <a:extLst>
              <a:ext uri="{FF2B5EF4-FFF2-40B4-BE49-F238E27FC236}">
                <a16:creationId xmlns:a16="http://schemas.microsoft.com/office/drawing/2014/main" id="{0B5D124C-CF64-42C9-88B8-B4B8374EB5E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088923" y="4572000"/>
            <a:ext cx="3988904" cy="1517702"/>
          </a:xfrm>
          <a:solidFill>
            <a:schemeClr val="bg1">
              <a:lumMod val="95000"/>
              <a:alpha val="74000"/>
            </a:schemeClr>
          </a:solidFill>
        </p:spPr>
        <p:txBody>
          <a:bodyPr>
            <a:normAutofit/>
          </a:bodyPr>
          <a:lstStyle/>
          <a:p>
            <a:pPr>
              <a:defRPr/>
            </a:pPr>
            <a:endParaRPr lang="en-US" alt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n-US" altLang="en-US" sz="1100" dirty="0">
              <a:solidFill>
                <a:schemeClr val="tx1"/>
              </a:solidFill>
              <a:latin typeface="Monserat extra"/>
            </a:endParaRPr>
          </a:p>
          <a:p>
            <a:pPr>
              <a:defRPr/>
            </a:pPr>
            <a:r>
              <a:rPr lang="en-US" altLang="en-US" sz="2000" dirty="0">
                <a:latin typeface="Monserat extra"/>
              </a:rPr>
              <a:t>Greg Klassen</a:t>
            </a:r>
          </a:p>
          <a:p>
            <a:pPr>
              <a:defRPr/>
            </a:pPr>
            <a:r>
              <a:rPr lang="en-US" altLang="en-US" sz="2000" dirty="0">
                <a:latin typeface="Monserat extra"/>
              </a:rPr>
              <a:t>Partner, Twenty 31 Consulting</a:t>
            </a:r>
          </a:p>
        </p:txBody>
      </p:sp>
      <p:pic>
        <p:nvPicPr>
          <p:cNvPr id="14340" name="Picture 7">
            <a:extLst>
              <a:ext uri="{FF2B5EF4-FFF2-40B4-BE49-F238E27FC236}">
                <a16:creationId xmlns:a16="http://schemas.microsoft.com/office/drawing/2014/main" id="{110CB6FF-6BAD-46CE-AEFD-D07B796DF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826" y="6226995"/>
            <a:ext cx="292417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AEB198-E6B2-4337-81EA-D38018FE61B8}"/>
              </a:ext>
            </a:extLst>
          </p:cNvPr>
          <p:cNvSpPr txBox="1"/>
          <p:nvPr/>
        </p:nvSpPr>
        <p:spPr>
          <a:xfrm>
            <a:off x="1798320" y="137295"/>
            <a:ext cx="8859520" cy="1077218"/>
          </a:xfrm>
          <a:prstGeom prst="rect">
            <a:avLst/>
          </a:prstGeom>
          <a:solidFill>
            <a:schemeClr val="bg1">
              <a:lumMod val="85000"/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en-CA" sz="3200" b="1" dirty="0">
                <a:latin typeface="Monserat extra"/>
              </a:rPr>
              <a:t>THE BIG SHIFT.  HOW DESTINATIONS MUST ADAPT TO COMPETE FOR THE TRAVELLER OF THE FUTURE</a:t>
            </a:r>
          </a:p>
        </p:txBody>
      </p:sp>
      <p:pic>
        <p:nvPicPr>
          <p:cNvPr id="8" name="Picture 2" descr="Header (1)">
            <a:extLst>
              <a:ext uri="{FF2B5EF4-FFF2-40B4-BE49-F238E27FC236}">
                <a16:creationId xmlns:a16="http://schemas.microsoft.com/office/drawing/2014/main" id="{243005CF-47E3-4863-BC58-1BB7F79AC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" y="4153337"/>
            <a:ext cx="6395518" cy="256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48296" y="2524798"/>
            <a:ext cx="4508617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From mass + icons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10</a:t>
            </a:fld>
            <a:endParaRPr kern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427;p59">
            <a:extLst>
              <a:ext uri="{FF2B5EF4-FFF2-40B4-BE49-F238E27FC236}">
                <a16:creationId xmlns:a16="http://schemas.microsoft.com/office/drawing/2014/main" id="{BDE1DC91-DFA6-4E89-887C-CB3491EABFA9}"/>
              </a:ext>
            </a:extLst>
          </p:cNvPr>
          <p:cNvSpPr txBox="1">
            <a:spLocks/>
          </p:cNvSpPr>
          <p:nvPr/>
        </p:nvSpPr>
        <p:spPr>
          <a:xfrm>
            <a:off x="6935834" y="2524798"/>
            <a:ext cx="4508617" cy="10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defTabSz="1219170">
              <a:buClr>
                <a:srgbClr val="1A1A1A"/>
              </a:buClr>
            </a:pPr>
            <a:r>
              <a:rPr lang="en-CA" sz="3200" b="0" kern="0" dirty="0">
                <a:solidFill>
                  <a:srgbClr val="1A1A1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Local + Authentic</a:t>
            </a:r>
          </a:p>
          <a:p>
            <a:pPr defTabSz="1219170">
              <a:buClr>
                <a:srgbClr val="1A1A1A"/>
              </a:buClr>
            </a:pPr>
            <a:endParaRPr lang="en-CA" sz="3467" kern="0" dirty="0">
              <a:solidFill>
                <a:srgbClr val="1A1A1A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65094CA-0762-4A5B-8459-E601C86A87E7}"/>
              </a:ext>
            </a:extLst>
          </p:cNvPr>
          <p:cNvSpPr/>
          <p:nvPr/>
        </p:nvSpPr>
        <p:spPr>
          <a:xfrm>
            <a:off x="5190310" y="2606364"/>
            <a:ext cx="1483360" cy="578137"/>
          </a:xfrm>
          <a:prstGeom prst="rightArrow">
            <a:avLst>
              <a:gd name="adj1" fmla="val 50000"/>
              <a:gd name="adj2" fmla="val 55272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CA" sz="1867" kern="0">
              <a:solidFill>
                <a:srgbClr val="1A9988"/>
              </a:solidFill>
              <a:latin typeface="Arial"/>
              <a:sym typeface="Arial"/>
            </a:endParaRPr>
          </a:p>
        </p:txBody>
      </p:sp>
      <p:pic>
        <p:nvPicPr>
          <p:cNvPr id="11" name="Picture 10" descr="Image result for large numbers of tourists at eiffel tower">
            <a:extLst>
              <a:ext uri="{FF2B5EF4-FFF2-40B4-BE49-F238E27FC236}">
                <a16:creationId xmlns:a16="http://schemas.microsoft.com/office/drawing/2014/main" id="{0723A1A6-B03D-4974-A410-73702ED65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49" y="3167878"/>
            <a:ext cx="5087916" cy="361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treasure beach jamaica">
            <a:extLst>
              <a:ext uri="{FF2B5EF4-FFF2-40B4-BE49-F238E27FC236}">
                <a16:creationId xmlns:a16="http://schemas.microsoft.com/office/drawing/2014/main" id="{9A82C901-43B5-4F38-AD27-A7E2CA8BA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990" y="3152639"/>
            <a:ext cx="5381625" cy="361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427;p59">
            <a:extLst>
              <a:ext uri="{FF2B5EF4-FFF2-40B4-BE49-F238E27FC236}">
                <a16:creationId xmlns:a16="http://schemas.microsoft.com/office/drawing/2014/main" id="{FBB5B61D-3208-43C7-9451-D1D2A2E5985A}"/>
              </a:ext>
            </a:extLst>
          </p:cNvPr>
          <p:cNvSpPr txBox="1">
            <a:spLocks/>
          </p:cNvSpPr>
          <p:nvPr/>
        </p:nvSpPr>
        <p:spPr>
          <a:xfrm>
            <a:off x="973333" y="1825433"/>
            <a:ext cx="8588800" cy="10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3467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3467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3467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3467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3467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3467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3467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3467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3467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CA" sz="3200" b="0" kern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DEFINITION OF TOURISM </a:t>
            </a:r>
          </a:p>
          <a:p>
            <a:endParaRPr lang="en-CA" kern="0" dirty="0"/>
          </a:p>
        </p:txBody>
      </p:sp>
    </p:spTree>
    <p:extLst>
      <p:ext uri="{BB962C8B-B14F-4D97-AF65-F5344CB8AC3E}">
        <p14:creationId xmlns:p14="http://schemas.microsoft.com/office/powerpoint/2010/main" val="1415973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1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53" name="Google Shape;453;p61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454" name="Google Shape;454;p61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8721667" y="6227121"/>
            <a:ext cx="1453733" cy="300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61"/>
          <p:cNvPicPr preferRelativeResize="0"/>
          <p:nvPr/>
        </p:nvPicPr>
        <p:blipFill>
          <a:blip r:embed="rId4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61"/>
          <p:cNvSpPr txBox="1">
            <a:spLocks noGrp="1"/>
          </p:cNvSpPr>
          <p:nvPr>
            <p:ph type="title"/>
          </p:nvPr>
        </p:nvSpPr>
        <p:spPr>
          <a:xfrm>
            <a:off x="973333" y="1665467"/>
            <a:ext cx="9735600" cy="414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dirty="0">
                <a:latin typeface="Montserrat"/>
                <a:ea typeface="Montserrat"/>
                <a:cs typeface="Montserrat"/>
                <a:sym typeface="Montserrat"/>
              </a:rPr>
              <a:t>WHAT ARE THE DRIVERS OF CHANGE?</a:t>
            </a:r>
            <a:endParaRPr sz="3200" dirty="0">
              <a:latin typeface="Montserrat"/>
              <a:ea typeface="Montserrat"/>
              <a:cs typeface="Montserrat"/>
              <a:sym typeface="Montserrat"/>
            </a:endParaRPr>
          </a:p>
          <a:p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  <a:p>
            <a:endParaRPr sz="1600" b="0" dirty="0">
              <a:latin typeface="Montserrat"/>
              <a:ea typeface="Montserrat"/>
              <a:cs typeface="Montserrat"/>
              <a:sym typeface="Montserrat"/>
            </a:endParaRPr>
          </a:p>
          <a:p>
            <a:endParaRPr sz="1600" b="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7" name="Google Shape;457;p61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3" y="1825433"/>
            <a:ext cx="8588800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DRIVERS OF CHANGE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12</a:t>
            </a:fld>
            <a:endParaRPr kern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1AB8F682-2B22-4968-88DB-93C276E504F6}"/>
              </a:ext>
            </a:extLst>
          </p:cNvPr>
          <p:cNvSpPr txBox="1">
            <a:spLocks/>
          </p:cNvSpPr>
          <p:nvPr/>
        </p:nvSpPr>
        <p:spPr>
          <a:xfrm>
            <a:off x="1621593" y="2612146"/>
            <a:ext cx="2031222" cy="1202189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66E53057-F94B-43BB-88C4-9925B81FD113}"/>
              </a:ext>
            </a:extLst>
          </p:cNvPr>
          <p:cNvSpPr txBox="1">
            <a:spLocks/>
          </p:cNvSpPr>
          <p:nvPr/>
        </p:nvSpPr>
        <p:spPr>
          <a:xfrm>
            <a:off x="4641672" y="2607483"/>
            <a:ext cx="2031223" cy="118155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B0EFDE03-A8B1-47D0-A113-498BDD43EEFB}"/>
              </a:ext>
            </a:extLst>
          </p:cNvPr>
          <p:cNvSpPr txBox="1">
            <a:spLocks/>
          </p:cNvSpPr>
          <p:nvPr/>
        </p:nvSpPr>
        <p:spPr>
          <a:xfrm>
            <a:off x="7661752" y="2612285"/>
            <a:ext cx="2031223" cy="120191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5" name="Content Placeholder 48">
            <a:extLst>
              <a:ext uri="{FF2B5EF4-FFF2-40B4-BE49-F238E27FC236}">
                <a16:creationId xmlns:a16="http://schemas.microsoft.com/office/drawing/2014/main" id="{428685F8-38FB-4460-954F-1EECBECECE4B}"/>
              </a:ext>
            </a:extLst>
          </p:cNvPr>
          <p:cNvSpPr txBox="1">
            <a:spLocks/>
          </p:cNvSpPr>
          <p:nvPr/>
        </p:nvSpPr>
        <p:spPr>
          <a:xfrm>
            <a:off x="4653541" y="4958972"/>
            <a:ext cx="2031223" cy="15600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6" name="Content Placeholder 48">
            <a:extLst>
              <a:ext uri="{FF2B5EF4-FFF2-40B4-BE49-F238E27FC236}">
                <a16:creationId xmlns:a16="http://schemas.microsoft.com/office/drawing/2014/main" id="{9733C9BC-A265-453E-AF6F-8E1DCB61F7BE}"/>
              </a:ext>
            </a:extLst>
          </p:cNvPr>
          <p:cNvSpPr txBox="1">
            <a:spLocks/>
          </p:cNvSpPr>
          <p:nvPr/>
        </p:nvSpPr>
        <p:spPr>
          <a:xfrm>
            <a:off x="7672373" y="4974956"/>
            <a:ext cx="2031223" cy="1544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50FFB3EF-BFE4-4A25-AFE9-75313BDEB181}"/>
              </a:ext>
            </a:extLst>
          </p:cNvPr>
          <p:cNvSpPr txBox="1">
            <a:spLocks/>
          </p:cNvSpPr>
          <p:nvPr/>
        </p:nvSpPr>
        <p:spPr>
          <a:xfrm>
            <a:off x="1621204" y="3962568"/>
            <a:ext cx="2032000" cy="952277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Massive Growth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E7E877AA-06EB-44B1-8F65-BC736C8C1050}"/>
              </a:ext>
            </a:extLst>
          </p:cNvPr>
          <p:cNvSpPr txBox="1">
            <a:spLocks/>
          </p:cNvSpPr>
          <p:nvPr/>
        </p:nvSpPr>
        <p:spPr>
          <a:xfrm>
            <a:off x="7659462" y="3912655"/>
            <a:ext cx="2032000" cy="952277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Technology 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3CFF5216-600D-4222-840D-10FCA630E09D}"/>
              </a:ext>
            </a:extLst>
          </p:cNvPr>
          <p:cNvSpPr txBox="1">
            <a:spLocks/>
          </p:cNvSpPr>
          <p:nvPr/>
        </p:nvSpPr>
        <p:spPr>
          <a:xfrm>
            <a:off x="4641672" y="3888208"/>
            <a:ext cx="2032000" cy="952277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Consumer </a:t>
            </a:r>
            <a:r>
              <a:rPr lang="en-US" dirty="0" err="1">
                <a:solidFill>
                  <a:schemeClr val="bg1"/>
                </a:solidFill>
                <a:latin typeface="Georgia" panose="02040502050405020303" pitchFamily="18" charset="0"/>
              </a:rPr>
              <a:t>Behaviour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731663A-12E3-47B1-9AA4-51D25F9525A5}"/>
              </a:ext>
            </a:extLst>
          </p:cNvPr>
          <p:cNvGrpSpPr/>
          <p:nvPr/>
        </p:nvGrpSpPr>
        <p:grpSpPr>
          <a:xfrm>
            <a:off x="4790363" y="5070988"/>
            <a:ext cx="1940653" cy="1335978"/>
            <a:chOff x="986933" y="1742857"/>
            <a:chExt cx="3256796" cy="1552968"/>
          </a:xfrm>
        </p:grpSpPr>
        <p:pic>
          <p:nvPicPr>
            <p:cNvPr id="31" name="Picture 30" descr="girl21 copy.png">
              <a:extLst>
                <a:ext uri="{FF2B5EF4-FFF2-40B4-BE49-F238E27FC236}">
                  <a16:creationId xmlns:a16="http://schemas.microsoft.com/office/drawing/2014/main" id="{C24CE296-1197-4FD8-961A-0CFAECB5D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933" y="1742857"/>
              <a:ext cx="1552968" cy="155296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5C4D1F9-44C2-4150-B15D-9A994A40E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5945" y="1834304"/>
              <a:ext cx="1937784" cy="1370074"/>
            </a:xfrm>
            <a:prstGeom prst="rect">
              <a:avLst/>
            </a:prstGeom>
          </p:spPr>
        </p:pic>
      </p:grpSp>
      <p:pic>
        <p:nvPicPr>
          <p:cNvPr id="33" name="Picture 32" descr="iphone.png">
            <a:extLst>
              <a:ext uri="{FF2B5EF4-FFF2-40B4-BE49-F238E27FC236}">
                <a16:creationId xmlns:a16="http://schemas.microsoft.com/office/drawing/2014/main" id="{E4A4FC6C-2C50-45BA-BD8D-34944B90DB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625" y="5171817"/>
            <a:ext cx="2080859" cy="1201913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9FB2CEA5-4653-4661-A370-46FF96D3D0DD}"/>
              </a:ext>
            </a:extLst>
          </p:cNvPr>
          <p:cNvGrpSpPr/>
          <p:nvPr/>
        </p:nvGrpSpPr>
        <p:grpSpPr>
          <a:xfrm>
            <a:off x="1743332" y="5278414"/>
            <a:ext cx="1940653" cy="1335978"/>
            <a:chOff x="986933" y="1742857"/>
            <a:chExt cx="3256796" cy="1552968"/>
          </a:xfrm>
        </p:grpSpPr>
        <p:pic>
          <p:nvPicPr>
            <p:cNvPr id="38" name="Picture 37" descr="girl21 copy.png">
              <a:extLst>
                <a:ext uri="{FF2B5EF4-FFF2-40B4-BE49-F238E27FC236}">
                  <a16:creationId xmlns:a16="http://schemas.microsoft.com/office/drawing/2014/main" id="{48888CA0-A433-4A78-8E2F-C7D92B7D3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933" y="1742857"/>
              <a:ext cx="1552968" cy="155296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638284E-35A7-49E2-8C2C-8429431EA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5945" y="1834304"/>
              <a:ext cx="1937784" cy="1370074"/>
            </a:xfrm>
            <a:prstGeom prst="rect">
              <a:avLst/>
            </a:prstGeom>
          </p:spPr>
        </p:pic>
      </p:grpSp>
      <p:sp>
        <p:nvSpPr>
          <p:cNvPr id="40" name="Content Placeholder 48">
            <a:extLst>
              <a:ext uri="{FF2B5EF4-FFF2-40B4-BE49-F238E27FC236}">
                <a16:creationId xmlns:a16="http://schemas.microsoft.com/office/drawing/2014/main" id="{6092DD58-D4DC-4DAD-836A-13A460CDA4CD}"/>
              </a:ext>
            </a:extLst>
          </p:cNvPr>
          <p:cNvSpPr txBox="1">
            <a:spLocks/>
          </p:cNvSpPr>
          <p:nvPr/>
        </p:nvSpPr>
        <p:spPr>
          <a:xfrm>
            <a:off x="1629903" y="5069274"/>
            <a:ext cx="2031223" cy="156001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grpSp>
        <p:nvGrpSpPr>
          <p:cNvPr id="41" name="Group 11">
            <a:extLst>
              <a:ext uri="{FF2B5EF4-FFF2-40B4-BE49-F238E27FC236}">
                <a16:creationId xmlns:a16="http://schemas.microsoft.com/office/drawing/2014/main" id="{38753CD4-6412-4F4B-A49C-FC534AA4878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24049" y="5202654"/>
            <a:ext cx="1343107" cy="1140241"/>
            <a:chOff x="1603" y="886"/>
            <a:chExt cx="384" cy="326"/>
          </a:xfrm>
        </p:grpSpPr>
        <p:sp>
          <p:nvSpPr>
            <p:cNvPr id="42" name="AutoShape 10">
              <a:extLst>
                <a:ext uri="{FF2B5EF4-FFF2-40B4-BE49-F238E27FC236}">
                  <a16:creationId xmlns:a16="http://schemas.microsoft.com/office/drawing/2014/main" id="{EC6F87D3-D05A-4E31-9609-CA56F03B9F6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03" y="886"/>
              <a:ext cx="384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12">
              <a:extLst>
                <a:ext uri="{FF2B5EF4-FFF2-40B4-BE49-F238E27FC236}">
                  <a16:creationId xmlns:a16="http://schemas.microsoft.com/office/drawing/2014/main" id="{96FDF303-85B5-4470-94B6-71B96C5EC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4" y="1198"/>
              <a:ext cx="373" cy="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B092613C-013B-4399-8B97-2CD4B1935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9" y="1139"/>
              <a:ext cx="52" cy="49"/>
            </a:xfrm>
            <a:custGeom>
              <a:avLst/>
              <a:gdLst>
                <a:gd name="T0" fmla="*/ 43 w 48"/>
                <a:gd name="T1" fmla="*/ 45 h 45"/>
                <a:gd name="T2" fmla="*/ 48 w 48"/>
                <a:gd name="T3" fmla="*/ 39 h 45"/>
                <a:gd name="T4" fmla="*/ 48 w 48"/>
                <a:gd name="T5" fmla="*/ 0 h 45"/>
                <a:gd name="T6" fmla="*/ 0 w 48"/>
                <a:gd name="T7" fmla="*/ 8 h 45"/>
                <a:gd name="T8" fmla="*/ 0 w 48"/>
                <a:gd name="T9" fmla="*/ 39 h 45"/>
                <a:gd name="T10" fmla="*/ 6 w 48"/>
                <a:gd name="T11" fmla="*/ 45 h 45"/>
                <a:gd name="T12" fmla="*/ 43 w 48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45">
                  <a:moveTo>
                    <a:pt x="43" y="45"/>
                  </a:moveTo>
                  <a:cubicBezTo>
                    <a:pt x="46" y="45"/>
                    <a:pt x="48" y="42"/>
                    <a:pt x="48" y="3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9" y="5"/>
                    <a:pt x="12" y="7"/>
                    <a:pt x="0" y="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2"/>
                    <a:pt x="3" y="45"/>
                    <a:pt x="6" y="45"/>
                  </a:cubicBezTo>
                  <a:lnTo>
                    <a:pt x="43" y="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6F4BBF4F-5154-4540-B187-DA02A1EEB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6" y="1117"/>
              <a:ext cx="52" cy="71"/>
            </a:xfrm>
            <a:custGeom>
              <a:avLst/>
              <a:gdLst>
                <a:gd name="T0" fmla="*/ 43 w 48"/>
                <a:gd name="T1" fmla="*/ 65 h 65"/>
                <a:gd name="T2" fmla="*/ 48 w 48"/>
                <a:gd name="T3" fmla="*/ 59 h 65"/>
                <a:gd name="T4" fmla="*/ 48 w 48"/>
                <a:gd name="T5" fmla="*/ 0 h 65"/>
                <a:gd name="T6" fmla="*/ 44 w 48"/>
                <a:gd name="T7" fmla="*/ 2 h 65"/>
                <a:gd name="T8" fmla="*/ 0 w 48"/>
                <a:gd name="T9" fmla="*/ 16 h 65"/>
                <a:gd name="T10" fmla="*/ 0 w 48"/>
                <a:gd name="T11" fmla="*/ 59 h 65"/>
                <a:gd name="T12" fmla="*/ 6 w 48"/>
                <a:gd name="T13" fmla="*/ 65 h 65"/>
                <a:gd name="T14" fmla="*/ 43 w 48"/>
                <a:gd name="T15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65">
                  <a:moveTo>
                    <a:pt x="43" y="65"/>
                  </a:moveTo>
                  <a:cubicBezTo>
                    <a:pt x="46" y="65"/>
                    <a:pt x="48" y="62"/>
                    <a:pt x="48" y="5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7" y="1"/>
                    <a:pt x="46" y="1"/>
                    <a:pt x="44" y="2"/>
                  </a:cubicBezTo>
                  <a:cubicBezTo>
                    <a:pt x="29" y="8"/>
                    <a:pt x="14" y="13"/>
                    <a:pt x="0" y="16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2"/>
                    <a:pt x="3" y="65"/>
                    <a:pt x="6" y="65"/>
                  </a:cubicBezTo>
                  <a:lnTo>
                    <a:pt x="43" y="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D475642D-301C-46EF-922A-465662E13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4" y="1084"/>
              <a:ext cx="52" cy="104"/>
            </a:xfrm>
            <a:custGeom>
              <a:avLst/>
              <a:gdLst>
                <a:gd name="T0" fmla="*/ 43 w 48"/>
                <a:gd name="T1" fmla="*/ 96 h 96"/>
                <a:gd name="T2" fmla="*/ 48 w 48"/>
                <a:gd name="T3" fmla="*/ 90 h 96"/>
                <a:gd name="T4" fmla="*/ 48 w 48"/>
                <a:gd name="T5" fmla="*/ 0 h 96"/>
                <a:gd name="T6" fmla="*/ 0 w 48"/>
                <a:gd name="T7" fmla="*/ 25 h 96"/>
                <a:gd name="T8" fmla="*/ 0 w 48"/>
                <a:gd name="T9" fmla="*/ 90 h 96"/>
                <a:gd name="T10" fmla="*/ 6 w 48"/>
                <a:gd name="T11" fmla="*/ 96 h 96"/>
                <a:gd name="T12" fmla="*/ 43 w 48"/>
                <a:gd name="T1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96">
                  <a:moveTo>
                    <a:pt x="43" y="96"/>
                  </a:moveTo>
                  <a:cubicBezTo>
                    <a:pt x="46" y="96"/>
                    <a:pt x="48" y="93"/>
                    <a:pt x="48" y="9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33" y="10"/>
                    <a:pt x="17" y="18"/>
                    <a:pt x="0" y="25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3"/>
                    <a:pt x="3" y="96"/>
                    <a:pt x="6" y="96"/>
                  </a:cubicBezTo>
                  <a:lnTo>
                    <a:pt x="43" y="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3D7D772A-EA05-4E36-9A11-642AA5C2A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" y="1034"/>
              <a:ext cx="52" cy="154"/>
            </a:xfrm>
            <a:custGeom>
              <a:avLst/>
              <a:gdLst>
                <a:gd name="T0" fmla="*/ 43 w 48"/>
                <a:gd name="T1" fmla="*/ 142 h 142"/>
                <a:gd name="T2" fmla="*/ 48 w 48"/>
                <a:gd name="T3" fmla="*/ 136 h 142"/>
                <a:gd name="T4" fmla="*/ 48 w 48"/>
                <a:gd name="T5" fmla="*/ 0 h 142"/>
                <a:gd name="T6" fmla="*/ 32 w 48"/>
                <a:gd name="T7" fmla="*/ 14 h 142"/>
                <a:gd name="T8" fmla="*/ 0 w 48"/>
                <a:gd name="T9" fmla="*/ 37 h 142"/>
                <a:gd name="T10" fmla="*/ 0 w 48"/>
                <a:gd name="T11" fmla="*/ 136 h 142"/>
                <a:gd name="T12" fmla="*/ 6 w 48"/>
                <a:gd name="T13" fmla="*/ 142 h 142"/>
                <a:gd name="T14" fmla="*/ 43 w 48"/>
                <a:gd name="T15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142">
                  <a:moveTo>
                    <a:pt x="43" y="142"/>
                  </a:moveTo>
                  <a:cubicBezTo>
                    <a:pt x="46" y="142"/>
                    <a:pt x="48" y="139"/>
                    <a:pt x="48" y="136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3" y="5"/>
                    <a:pt x="37" y="10"/>
                    <a:pt x="32" y="14"/>
                  </a:cubicBezTo>
                  <a:cubicBezTo>
                    <a:pt x="21" y="23"/>
                    <a:pt x="11" y="30"/>
                    <a:pt x="0" y="37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39"/>
                    <a:pt x="3" y="142"/>
                    <a:pt x="6" y="142"/>
                  </a:cubicBezTo>
                  <a:lnTo>
                    <a:pt x="43" y="1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FD15634F-80BE-4A59-A326-95D107ECD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8" y="960"/>
              <a:ext cx="52" cy="228"/>
            </a:xfrm>
            <a:custGeom>
              <a:avLst/>
              <a:gdLst>
                <a:gd name="T0" fmla="*/ 43 w 48"/>
                <a:gd name="T1" fmla="*/ 210 h 210"/>
                <a:gd name="T2" fmla="*/ 48 w 48"/>
                <a:gd name="T3" fmla="*/ 204 h 210"/>
                <a:gd name="T4" fmla="*/ 48 w 48"/>
                <a:gd name="T5" fmla="*/ 0 h 210"/>
                <a:gd name="T6" fmla="*/ 0 w 48"/>
                <a:gd name="T7" fmla="*/ 56 h 210"/>
                <a:gd name="T8" fmla="*/ 0 w 48"/>
                <a:gd name="T9" fmla="*/ 204 h 210"/>
                <a:gd name="T10" fmla="*/ 6 w 48"/>
                <a:gd name="T11" fmla="*/ 210 h 210"/>
                <a:gd name="T12" fmla="*/ 43 w 48"/>
                <a:gd name="T13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10">
                  <a:moveTo>
                    <a:pt x="43" y="210"/>
                  </a:moveTo>
                  <a:cubicBezTo>
                    <a:pt x="46" y="210"/>
                    <a:pt x="48" y="207"/>
                    <a:pt x="48" y="204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33" y="20"/>
                    <a:pt x="17" y="39"/>
                    <a:pt x="0" y="56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0" y="207"/>
                    <a:pt x="3" y="210"/>
                    <a:pt x="6" y="210"/>
                  </a:cubicBezTo>
                  <a:lnTo>
                    <a:pt x="43" y="2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A41964D1-A4AF-4E74-A60F-98EBC03B1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6" y="884"/>
              <a:ext cx="382" cy="249"/>
            </a:xfrm>
            <a:custGeom>
              <a:avLst/>
              <a:gdLst>
                <a:gd name="T0" fmla="*/ 350 w 352"/>
                <a:gd name="T1" fmla="*/ 58 h 229"/>
                <a:gd name="T2" fmla="*/ 335 w 352"/>
                <a:gd name="T3" fmla="*/ 8 h 229"/>
                <a:gd name="T4" fmla="*/ 322 w 352"/>
                <a:gd name="T5" fmla="*/ 2 h 229"/>
                <a:gd name="T6" fmla="*/ 273 w 352"/>
                <a:gd name="T7" fmla="*/ 17 h 229"/>
                <a:gd name="T8" fmla="*/ 266 w 352"/>
                <a:gd name="T9" fmla="*/ 30 h 229"/>
                <a:gd name="T10" fmla="*/ 279 w 352"/>
                <a:gd name="T11" fmla="*/ 36 h 229"/>
                <a:gd name="T12" fmla="*/ 304 w 352"/>
                <a:gd name="T13" fmla="*/ 29 h 229"/>
                <a:gd name="T14" fmla="*/ 219 w 352"/>
                <a:gd name="T15" fmla="*/ 121 h 229"/>
                <a:gd name="T16" fmla="*/ 71 w 352"/>
                <a:gd name="T17" fmla="*/ 194 h 229"/>
                <a:gd name="T18" fmla="*/ 0 w 352"/>
                <a:gd name="T19" fmla="*/ 205 h 229"/>
                <a:gd name="T20" fmla="*/ 0 w 352"/>
                <a:gd name="T21" fmla="*/ 205 h 229"/>
                <a:gd name="T22" fmla="*/ 0 w 352"/>
                <a:gd name="T23" fmla="*/ 229 h 229"/>
                <a:gd name="T24" fmla="*/ 0 w 352"/>
                <a:gd name="T25" fmla="*/ 229 h 229"/>
                <a:gd name="T26" fmla="*/ 125 w 352"/>
                <a:gd name="T27" fmla="*/ 202 h 229"/>
                <a:gd name="T28" fmla="*/ 234 w 352"/>
                <a:gd name="T29" fmla="*/ 139 h 229"/>
                <a:gd name="T30" fmla="*/ 324 w 352"/>
                <a:gd name="T31" fmla="*/ 41 h 229"/>
                <a:gd name="T32" fmla="*/ 331 w 352"/>
                <a:gd name="T33" fmla="*/ 64 h 229"/>
                <a:gd name="T34" fmla="*/ 344 w 352"/>
                <a:gd name="T35" fmla="*/ 70 h 229"/>
                <a:gd name="T36" fmla="*/ 350 w 352"/>
                <a:gd name="T37" fmla="*/ 5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52" h="229">
                  <a:moveTo>
                    <a:pt x="350" y="58"/>
                  </a:moveTo>
                  <a:cubicBezTo>
                    <a:pt x="335" y="8"/>
                    <a:pt x="335" y="8"/>
                    <a:pt x="335" y="8"/>
                  </a:cubicBezTo>
                  <a:cubicBezTo>
                    <a:pt x="333" y="3"/>
                    <a:pt x="327" y="0"/>
                    <a:pt x="322" y="2"/>
                  </a:cubicBezTo>
                  <a:cubicBezTo>
                    <a:pt x="273" y="17"/>
                    <a:pt x="273" y="17"/>
                    <a:pt x="273" y="17"/>
                  </a:cubicBezTo>
                  <a:cubicBezTo>
                    <a:pt x="268" y="19"/>
                    <a:pt x="265" y="25"/>
                    <a:pt x="266" y="30"/>
                  </a:cubicBezTo>
                  <a:cubicBezTo>
                    <a:pt x="268" y="35"/>
                    <a:pt x="274" y="38"/>
                    <a:pt x="279" y="36"/>
                  </a:cubicBezTo>
                  <a:cubicBezTo>
                    <a:pt x="304" y="29"/>
                    <a:pt x="304" y="29"/>
                    <a:pt x="304" y="29"/>
                  </a:cubicBezTo>
                  <a:cubicBezTo>
                    <a:pt x="278" y="67"/>
                    <a:pt x="249" y="97"/>
                    <a:pt x="219" y="121"/>
                  </a:cubicBezTo>
                  <a:cubicBezTo>
                    <a:pt x="166" y="163"/>
                    <a:pt x="112" y="184"/>
                    <a:pt x="71" y="194"/>
                  </a:cubicBezTo>
                  <a:cubicBezTo>
                    <a:pt x="29" y="205"/>
                    <a:pt x="1" y="205"/>
                    <a:pt x="0" y="205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3" y="229"/>
                    <a:pt x="56" y="229"/>
                    <a:pt x="125" y="202"/>
                  </a:cubicBezTo>
                  <a:cubicBezTo>
                    <a:pt x="159" y="189"/>
                    <a:pt x="197" y="169"/>
                    <a:pt x="234" y="139"/>
                  </a:cubicBezTo>
                  <a:cubicBezTo>
                    <a:pt x="265" y="114"/>
                    <a:pt x="296" y="82"/>
                    <a:pt x="324" y="41"/>
                  </a:cubicBezTo>
                  <a:cubicBezTo>
                    <a:pt x="331" y="64"/>
                    <a:pt x="331" y="64"/>
                    <a:pt x="331" y="64"/>
                  </a:cubicBezTo>
                  <a:cubicBezTo>
                    <a:pt x="333" y="69"/>
                    <a:pt x="339" y="72"/>
                    <a:pt x="344" y="70"/>
                  </a:cubicBezTo>
                  <a:cubicBezTo>
                    <a:pt x="349" y="69"/>
                    <a:pt x="352" y="63"/>
                    <a:pt x="350" y="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3B0327AE-96F1-40EC-B608-33F3CDCBB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" y="922"/>
              <a:ext cx="92" cy="150"/>
            </a:xfrm>
            <a:custGeom>
              <a:avLst/>
              <a:gdLst>
                <a:gd name="T0" fmla="*/ 57 w 85"/>
                <a:gd name="T1" fmla="*/ 104 h 138"/>
                <a:gd name="T2" fmla="*/ 45 w 85"/>
                <a:gd name="T3" fmla="*/ 108 h 138"/>
                <a:gd name="T4" fmla="*/ 30 w 85"/>
                <a:gd name="T5" fmla="*/ 105 h 138"/>
                <a:gd name="T6" fmla="*/ 20 w 85"/>
                <a:gd name="T7" fmla="*/ 100 h 138"/>
                <a:gd name="T8" fmla="*/ 19 w 85"/>
                <a:gd name="T9" fmla="*/ 98 h 138"/>
                <a:gd name="T10" fmla="*/ 19 w 85"/>
                <a:gd name="T11" fmla="*/ 98 h 138"/>
                <a:gd name="T12" fmla="*/ 19 w 85"/>
                <a:gd name="T13" fmla="*/ 98 h 138"/>
                <a:gd name="T14" fmla="*/ 19 w 85"/>
                <a:gd name="T15" fmla="*/ 97 h 138"/>
                <a:gd name="T16" fmla="*/ 13 w 85"/>
                <a:gd name="T17" fmla="*/ 94 h 138"/>
                <a:gd name="T18" fmla="*/ 3 w 85"/>
                <a:gd name="T19" fmla="*/ 101 h 138"/>
                <a:gd name="T20" fmla="*/ 3 w 85"/>
                <a:gd name="T21" fmla="*/ 109 h 138"/>
                <a:gd name="T22" fmla="*/ 33 w 85"/>
                <a:gd name="T23" fmla="*/ 125 h 138"/>
                <a:gd name="T24" fmla="*/ 33 w 85"/>
                <a:gd name="T25" fmla="*/ 135 h 138"/>
                <a:gd name="T26" fmla="*/ 36 w 85"/>
                <a:gd name="T27" fmla="*/ 138 h 138"/>
                <a:gd name="T28" fmla="*/ 46 w 85"/>
                <a:gd name="T29" fmla="*/ 138 h 138"/>
                <a:gd name="T30" fmla="*/ 49 w 85"/>
                <a:gd name="T31" fmla="*/ 135 h 138"/>
                <a:gd name="T32" fmla="*/ 49 w 85"/>
                <a:gd name="T33" fmla="*/ 126 h 138"/>
                <a:gd name="T34" fmla="*/ 72 w 85"/>
                <a:gd name="T35" fmla="*/ 118 h 138"/>
                <a:gd name="T36" fmla="*/ 81 w 85"/>
                <a:gd name="T37" fmla="*/ 86 h 138"/>
                <a:gd name="T38" fmla="*/ 49 w 85"/>
                <a:gd name="T39" fmla="*/ 62 h 138"/>
                <a:gd name="T40" fmla="*/ 47 w 85"/>
                <a:gd name="T41" fmla="*/ 61 h 138"/>
                <a:gd name="T42" fmla="*/ 35 w 85"/>
                <a:gd name="T43" fmla="*/ 56 h 138"/>
                <a:gd name="T44" fmla="*/ 34 w 85"/>
                <a:gd name="T45" fmla="*/ 56 h 138"/>
                <a:gd name="T46" fmla="*/ 25 w 85"/>
                <a:gd name="T47" fmla="*/ 49 h 138"/>
                <a:gd name="T48" fmla="*/ 27 w 85"/>
                <a:gd name="T49" fmla="*/ 36 h 138"/>
                <a:gd name="T50" fmla="*/ 41 w 85"/>
                <a:gd name="T51" fmla="*/ 31 h 138"/>
                <a:gd name="T52" fmla="*/ 51 w 85"/>
                <a:gd name="T53" fmla="*/ 32 h 138"/>
                <a:gd name="T54" fmla="*/ 61 w 85"/>
                <a:gd name="T55" fmla="*/ 39 h 138"/>
                <a:gd name="T56" fmla="*/ 62 w 85"/>
                <a:gd name="T57" fmla="*/ 40 h 138"/>
                <a:gd name="T58" fmla="*/ 62 w 85"/>
                <a:gd name="T59" fmla="*/ 40 h 138"/>
                <a:gd name="T60" fmla="*/ 62 w 85"/>
                <a:gd name="T61" fmla="*/ 41 h 138"/>
                <a:gd name="T62" fmla="*/ 68 w 85"/>
                <a:gd name="T63" fmla="*/ 44 h 138"/>
                <a:gd name="T64" fmla="*/ 78 w 85"/>
                <a:gd name="T65" fmla="*/ 38 h 138"/>
                <a:gd name="T66" fmla="*/ 78 w 85"/>
                <a:gd name="T67" fmla="*/ 29 h 138"/>
                <a:gd name="T68" fmla="*/ 56 w 85"/>
                <a:gd name="T69" fmla="*/ 14 h 138"/>
                <a:gd name="T70" fmla="*/ 49 w 85"/>
                <a:gd name="T71" fmla="*/ 13 h 138"/>
                <a:gd name="T72" fmla="*/ 49 w 85"/>
                <a:gd name="T73" fmla="*/ 3 h 138"/>
                <a:gd name="T74" fmla="*/ 46 w 85"/>
                <a:gd name="T75" fmla="*/ 0 h 138"/>
                <a:gd name="T76" fmla="*/ 36 w 85"/>
                <a:gd name="T77" fmla="*/ 0 h 138"/>
                <a:gd name="T78" fmla="*/ 33 w 85"/>
                <a:gd name="T79" fmla="*/ 3 h 138"/>
                <a:gd name="T80" fmla="*/ 33 w 85"/>
                <a:gd name="T81" fmla="*/ 13 h 138"/>
                <a:gd name="T82" fmla="*/ 12 w 85"/>
                <a:gd name="T83" fmla="*/ 24 h 138"/>
                <a:gd name="T84" fmla="*/ 5 w 85"/>
                <a:gd name="T85" fmla="*/ 56 h 138"/>
                <a:gd name="T86" fmla="*/ 17 w 85"/>
                <a:gd name="T87" fmla="*/ 68 h 138"/>
                <a:gd name="T88" fmla="*/ 47 w 85"/>
                <a:gd name="T89" fmla="*/ 83 h 138"/>
                <a:gd name="T90" fmla="*/ 51 w 85"/>
                <a:gd name="T91" fmla="*/ 85 h 138"/>
                <a:gd name="T92" fmla="*/ 59 w 85"/>
                <a:gd name="T93" fmla="*/ 92 h 138"/>
                <a:gd name="T94" fmla="*/ 57 w 85"/>
                <a:gd name="T95" fmla="*/ 10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5" h="138">
                  <a:moveTo>
                    <a:pt x="57" y="104"/>
                  </a:moveTo>
                  <a:cubicBezTo>
                    <a:pt x="54" y="107"/>
                    <a:pt x="50" y="108"/>
                    <a:pt x="45" y="108"/>
                  </a:cubicBezTo>
                  <a:cubicBezTo>
                    <a:pt x="40" y="108"/>
                    <a:pt x="35" y="107"/>
                    <a:pt x="30" y="105"/>
                  </a:cubicBezTo>
                  <a:cubicBezTo>
                    <a:pt x="27" y="104"/>
                    <a:pt x="23" y="102"/>
                    <a:pt x="20" y="100"/>
                  </a:cubicBezTo>
                  <a:cubicBezTo>
                    <a:pt x="20" y="99"/>
                    <a:pt x="20" y="99"/>
                    <a:pt x="19" y="98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7" y="95"/>
                    <a:pt x="15" y="94"/>
                    <a:pt x="13" y="94"/>
                  </a:cubicBezTo>
                  <a:cubicBezTo>
                    <a:pt x="9" y="94"/>
                    <a:pt x="5" y="97"/>
                    <a:pt x="3" y="101"/>
                  </a:cubicBezTo>
                  <a:cubicBezTo>
                    <a:pt x="1" y="104"/>
                    <a:pt x="1" y="107"/>
                    <a:pt x="3" y="109"/>
                  </a:cubicBezTo>
                  <a:cubicBezTo>
                    <a:pt x="8" y="118"/>
                    <a:pt x="21" y="123"/>
                    <a:pt x="33" y="125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33" y="137"/>
                    <a:pt x="35" y="138"/>
                    <a:pt x="36" y="138"/>
                  </a:cubicBezTo>
                  <a:cubicBezTo>
                    <a:pt x="46" y="138"/>
                    <a:pt x="46" y="138"/>
                    <a:pt x="46" y="138"/>
                  </a:cubicBezTo>
                  <a:cubicBezTo>
                    <a:pt x="47" y="138"/>
                    <a:pt x="49" y="137"/>
                    <a:pt x="49" y="135"/>
                  </a:cubicBezTo>
                  <a:cubicBezTo>
                    <a:pt x="49" y="126"/>
                    <a:pt x="49" y="126"/>
                    <a:pt x="49" y="126"/>
                  </a:cubicBezTo>
                  <a:cubicBezTo>
                    <a:pt x="59" y="125"/>
                    <a:pt x="67" y="122"/>
                    <a:pt x="72" y="118"/>
                  </a:cubicBezTo>
                  <a:cubicBezTo>
                    <a:pt x="81" y="109"/>
                    <a:pt x="85" y="97"/>
                    <a:pt x="81" y="86"/>
                  </a:cubicBezTo>
                  <a:cubicBezTo>
                    <a:pt x="77" y="74"/>
                    <a:pt x="61" y="67"/>
                    <a:pt x="49" y="62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43" y="59"/>
                    <a:pt x="37" y="57"/>
                    <a:pt x="35" y="56"/>
                  </a:cubicBezTo>
                  <a:cubicBezTo>
                    <a:pt x="34" y="56"/>
                    <a:pt x="34" y="56"/>
                    <a:pt x="34" y="56"/>
                  </a:cubicBezTo>
                  <a:cubicBezTo>
                    <a:pt x="30" y="54"/>
                    <a:pt x="27" y="52"/>
                    <a:pt x="25" y="49"/>
                  </a:cubicBezTo>
                  <a:cubicBezTo>
                    <a:pt x="23" y="45"/>
                    <a:pt x="23" y="39"/>
                    <a:pt x="27" y="36"/>
                  </a:cubicBezTo>
                  <a:cubicBezTo>
                    <a:pt x="32" y="32"/>
                    <a:pt x="37" y="31"/>
                    <a:pt x="41" y="31"/>
                  </a:cubicBezTo>
                  <a:cubicBezTo>
                    <a:pt x="44" y="31"/>
                    <a:pt x="48" y="31"/>
                    <a:pt x="51" y="32"/>
                  </a:cubicBezTo>
                  <a:cubicBezTo>
                    <a:pt x="54" y="33"/>
                    <a:pt x="58" y="36"/>
                    <a:pt x="61" y="39"/>
                  </a:cubicBezTo>
                  <a:cubicBezTo>
                    <a:pt x="61" y="39"/>
                    <a:pt x="61" y="39"/>
                    <a:pt x="62" y="40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4" y="43"/>
                    <a:pt x="66" y="44"/>
                    <a:pt x="68" y="44"/>
                  </a:cubicBezTo>
                  <a:cubicBezTo>
                    <a:pt x="72" y="44"/>
                    <a:pt x="76" y="41"/>
                    <a:pt x="78" y="38"/>
                  </a:cubicBezTo>
                  <a:cubicBezTo>
                    <a:pt x="80" y="35"/>
                    <a:pt x="80" y="32"/>
                    <a:pt x="78" y="29"/>
                  </a:cubicBezTo>
                  <a:cubicBezTo>
                    <a:pt x="74" y="22"/>
                    <a:pt x="64" y="17"/>
                    <a:pt x="56" y="14"/>
                  </a:cubicBezTo>
                  <a:cubicBezTo>
                    <a:pt x="54" y="14"/>
                    <a:pt x="51" y="13"/>
                    <a:pt x="49" y="1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1"/>
                    <a:pt x="47" y="0"/>
                    <a:pt x="4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3" y="1"/>
                    <a:pt x="33" y="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25" y="15"/>
                    <a:pt x="17" y="18"/>
                    <a:pt x="12" y="24"/>
                  </a:cubicBezTo>
                  <a:cubicBezTo>
                    <a:pt x="3" y="32"/>
                    <a:pt x="0" y="45"/>
                    <a:pt x="5" y="56"/>
                  </a:cubicBezTo>
                  <a:cubicBezTo>
                    <a:pt x="8" y="62"/>
                    <a:pt x="12" y="66"/>
                    <a:pt x="17" y="68"/>
                  </a:cubicBezTo>
                  <a:cubicBezTo>
                    <a:pt x="20" y="70"/>
                    <a:pt x="38" y="79"/>
                    <a:pt x="47" y="83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5" y="87"/>
                    <a:pt x="58" y="89"/>
                    <a:pt x="59" y="92"/>
                  </a:cubicBezTo>
                  <a:cubicBezTo>
                    <a:pt x="61" y="96"/>
                    <a:pt x="60" y="102"/>
                    <a:pt x="57" y="10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9357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3" y="1825433"/>
            <a:ext cx="8588800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1. MASSIVE GROWTH 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13</a:t>
            </a:fld>
            <a:endParaRPr kern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" name="Picture 2" descr="Related image">
            <a:extLst>
              <a:ext uri="{FF2B5EF4-FFF2-40B4-BE49-F238E27FC236}">
                <a16:creationId xmlns:a16="http://schemas.microsoft.com/office/drawing/2014/main" id="{13ABF80C-276C-48BC-A014-036F1B2C9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" t="11606" r="2359" b="14379"/>
          <a:stretch/>
        </p:blipFill>
        <p:spPr bwMode="auto">
          <a:xfrm>
            <a:off x="5313507" y="2438400"/>
            <a:ext cx="6799829" cy="407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Google Shape;428;p59">
            <a:extLst>
              <a:ext uri="{FF2B5EF4-FFF2-40B4-BE49-F238E27FC236}">
                <a16:creationId xmlns:a16="http://schemas.microsoft.com/office/drawing/2014/main" id="{7C1C5E2B-F945-4E5E-AE23-FF4D0A66A3F8}"/>
              </a:ext>
            </a:extLst>
          </p:cNvPr>
          <p:cNvSpPr txBox="1"/>
          <p:nvPr/>
        </p:nvSpPr>
        <p:spPr>
          <a:xfrm>
            <a:off x="1027832" y="3498932"/>
            <a:ext cx="4285675" cy="521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b="1" kern="0" dirty="0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01   | </a:t>
            </a:r>
            <a:r>
              <a:rPr lang="en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" kern="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CA" kern="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International tourism with grow on average by 43 Million visitors per year. </a:t>
            </a:r>
            <a:endParaRPr kern="0" dirty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spcBef>
                <a:spcPts val="2133"/>
              </a:spcBef>
              <a:buClr>
                <a:srgbClr val="000000"/>
              </a:buClr>
            </a:pPr>
            <a:endParaRPr kern="0" dirty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</a:pPr>
            <a:endParaRPr b="1" kern="0" dirty="0">
              <a:solidFill>
                <a:srgbClr val="1A998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563003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3" y="1825433"/>
            <a:ext cx="8588800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WHAT IS FUELING THIS GROWTH?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8" name="Google Shape;428;p59"/>
          <p:cNvSpPr txBox="1"/>
          <p:nvPr/>
        </p:nvSpPr>
        <p:spPr>
          <a:xfrm>
            <a:off x="1027832" y="3498933"/>
            <a:ext cx="6044800" cy="3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b="1" kern="0" dirty="0">
                <a:solidFill>
                  <a:srgbClr val="F1C232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01   | </a:t>
            </a:r>
            <a:r>
              <a:rPr lang="en" kern="0" dirty="0">
                <a:solidFill>
                  <a:srgbClr val="000000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 </a:t>
            </a:r>
            <a:r>
              <a:rPr lang="en-CA" kern="0" dirty="0">
                <a:solidFill>
                  <a:srgbClr val="595959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Low Cost Carriers</a:t>
            </a:r>
            <a:endParaRPr kern="0" dirty="0">
              <a:solidFill>
                <a:srgbClr val="595959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spcBef>
                <a:spcPts val="2133"/>
              </a:spcBef>
              <a:buClr>
                <a:srgbClr val="000000"/>
              </a:buClr>
            </a:pPr>
            <a:endParaRPr kern="0" dirty="0">
              <a:solidFill>
                <a:srgbClr val="595959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</a:pPr>
            <a:endParaRPr b="1" kern="0" dirty="0">
              <a:solidFill>
                <a:srgbClr val="1A9988"/>
              </a:solidFill>
              <a:latin typeface="Montserrat ExtraBold" panose="020B0604020202020204" charset="0"/>
              <a:ea typeface="Lato"/>
              <a:cs typeface="Lato"/>
              <a:sym typeface="Lato"/>
            </a:endParaRPr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59"/>
          <p:cNvSpPr txBox="1"/>
          <p:nvPr/>
        </p:nvSpPr>
        <p:spPr>
          <a:xfrm>
            <a:off x="1027832" y="3926267"/>
            <a:ext cx="6044800" cy="3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b="1" kern="0" dirty="0">
                <a:solidFill>
                  <a:srgbClr val="FFCD00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02 </a:t>
            </a:r>
            <a:r>
              <a:rPr lang="en" b="1" kern="0" dirty="0">
                <a:solidFill>
                  <a:srgbClr val="434343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 </a:t>
            </a:r>
            <a:r>
              <a:rPr lang="en" b="1" kern="0" dirty="0">
                <a:solidFill>
                  <a:srgbClr val="FFCD00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|  </a:t>
            </a:r>
            <a:r>
              <a:rPr lang="en" kern="0" dirty="0">
                <a:solidFill>
                  <a:srgbClr val="FFCD00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</a:t>
            </a:r>
            <a:r>
              <a:rPr lang="en-CA" kern="0" dirty="0">
                <a:solidFill>
                  <a:srgbClr val="434343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De-regulation </a:t>
            </a:r>
            <a:endParaRPr sz="2800" kern="0" dirty="0">
              <a:solidFill>
                <a:srgbClr val="434343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</a:pPr>
            <a:endParaRPr b="1" kern="0" dirty="0">
              <a:solidFill>
                <a:srgbClr val="434343"/>
              </a:solidFill>
              <a:latin typeface="Montserrat ExtraBold" panose="020B0604020202020204" charset="0"/>
              <a:ea typeface="Lato"/>
              <a:cs typeface="Lato"/>
              <a:sym typeface="Lato"/>
            </a:endParaRPr>
          </a:p>
        </p:txBody>
      </p:sp>
      <p:sp>
        <p:nvSpPr>
          <p:cNvPr id="432" name="Google Shape;432;p59"/>
          <p:cNvSpPr txBox="1"/>
          <p:nvPr/>
        </p:nvSpPr>
        <p:spPr>
          <a:xfrm>
            <a:off x="1027840" y="4353613"/>
            <a:ext cx="4848800" cy="3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15000"/>
              </a:lnSpc>
              <a:spcAft>
                <a:spcPts val="2133"/>
              </a:spcAft>
              <a:buClr>
                <a:srgbClr val="000000"/>
              </a:buClr>
            </a:pPr>
            <a:r>
              <a:rPr lang="en" b="1" kern="0" dirty="0">
                <a:solidFill>
                  <a:srgbClr val="F1C232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03   | </a:t>
            </a:r>
            <a:r>
              <a:rPr lang="en" kern="0" dirty="0">
                <a:solidFill>
                  <a:srgbClr val="000000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 </a:t>
            </a:r>
            <a:r>
              <a:rPr lang="en-CA" kern="0" dirty="0">
                <a:solidFill>
                  <a:srgbClr val="595959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Growth of the world’s middle class</a:t>
            </a:r>
            <a:endParaRPr b="1" kern="0" dirty="0">
              <a:solidFill>
                <a:srgbClr val="1A9988"/>
              </a:solidFill>
              <a:latin typeface="Montserrat ExtraBold" panose="020B0604020202020204" charset="0"/>
              <a:ea typeface="Lato"/>
              <a:cs typeface="Lato"/>
              <a:sym typeface="Lato"/>
            </a:endParaRPr>
          </a:p>
        </p:txBody>
      </p:sp>
      <p:sp>
        <p:nvSpPr>
          <p:cNvPr id="433" name="Google Shape;433;p59"/>
          <p:cNvSpPr txBox="1"/>
          <p:nvPr/>
        </p:nvSpPr>
        <p:spPr>
          <a:xfrm>
            <a:off x="1027840" y="4760013"/>
            <a:ext cx="4848800" cy="3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b="1" kern="0" dirty="0">
                <a:solidFill>
                  <a:srgbClr val="F1C232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04   | </a:t>
            </a:r>
            <a:r>
              <a:rPr lang="en" kern="0" dirty="0">
                <a:solidFill>
                  <a:srgbClr val="000000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 </a:t>
            </a:r>
            <a:r>
              <a:rPr lang="en-CA" kern="0" dirty="0">
                <a:solidFill>
                  <a:srgbClr val="595959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Commoditization of travel </a:t>
            </a:r>
            <a:endParaRPr sz="2800" kern="0" dirty="0">
              <a:solidFill>
                <a:srgbClr val="595959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</a:pPr>
            <a:endParaRPr b="1" kern="0" dirty="0">
              <a:solidFill>
                <a:srgbClr val="1A9988"/>
              </a:solidFill>
              <a:latin typeface="Montserrat ExtraBold" panose="020B0604020202020204" charset="0"/>
              <a:ea typeface="Lato"/>
              <a:cs typeface="Lato"/>
              <a:sym typeface="Lato"/>
            </a:endParaRPr>
          </a:p>
        </p:txBody>
      </p:sp>
      <p:sp>
        <p:nvSpPr>
          <p:cNvPr id="434" name="Google Shape;434;p59"/>
          <p:cNvSpPr txBox="1"/>
          <p:nvPr/>
        </p:nvSpPr>
        <p:spPr>
          <a:xfrm>
            <a:off x="1027840" y="5166413"/>
            <a:ext cx="4848800" cy="3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b="1" kern="0" dirty="0">
                <a:solidFill>
                  <a:srgbClr val="F1C232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05   | </a:t>
            </a:r>
            <a:r>
              <a:rPr lang="en" kern="0" dirty="0">
                <a:solidFill>
                  <a:srgbClr val="000000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 </a:t>
            </a:r>
            <a:r>
              <a:rPr lang="en-CA" kern="0" dirty="0">
                <a:solidFill>
                  <a:srgbClr val="595959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Technology </a:t>
            </a:r>
            <a:endParaRPr sz="2800" kern="0" dirty="0">
              <a:solidFill>
                <a:srgbClr val="595959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</a:pPr>
            <a:endParaRPr b="1" kern="0" dirty="0">
              <a:solidFill>
                <a:srgbClr val="1A9988"/>
              </a:solidFill>
              <a:latin typeface="Montserrat ExtraBold" panose="020B0604020202020204" charset="0"/>
              <a:ea typeface="Lato"/>
              <a:cs typeface="Lato"/>
              <a:sym typeface="Lato"/>
            </a:endParaRPr>
          </a:p>
        </p:txBody>
      </p:sp>
      <p:pic>
        <p:nvPicPr>
          <p:cNvPr id="435" name="Google Shape;435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8721667" y="6227121"/>
            <a:ext cx="1453733" cy="300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59"/>
          <p:cNvPicPr preferRelativeResize="0"/>
          <p:nvPr/>
        </p:nvPicPr>
        <p:blipFill>
          <a:blip r:embed="rId4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14</a:t>
            </a:fld>
            <a:endParaRPr kern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434;p59">
            <a:extLst>
              <a:ext uri="{FF2B5EF4-FFF2-40B4-BE49-F238E27FC236}">
                <a16:creationId xmlns:a16="http://schemas.microsoft.com/office/drawing/2014/main" id="{18F98346-C635-4B90-8E19-F04839E2245A}"/>
              </a:ext>
            </a:extLst>
          </p:cNvPr>
          <p:cNvSpPr txBox="1"/>
          <p:nvPr/>
        </p:nvSpPr>
        <p:spPr>
          <a:xfrm>
            <a:off x="1027840" y="5572813"/>
            <a:ext cx="4848800" cy="3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b="1" kern="0" dirty="0">
                <a:solidFill>
                  <a:srgbClr val="F1C232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06   | </a:t>
            </a:r>
            <a:r>
              <a:rPr lang="en" kern="0" dirty="0">
                <a:solidFill>
                  <a:srgbClr val="000000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 </a:t>
            </a:r>
            <a:r>
              <a:rPr lang="en-CA" kern="0" dirty="0">
                <a:solidFill>
                  <a:srgbClr val="595959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Investment  </a:t>
            </a:r>
            <a:endParaRPr sz="2800" kern="0" dirty="0">
              <a:solidFill>
                <a:srgbClr val="595959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</a:pPr>
            <a:endParaRPr b="1" kern="0" dirty="0">
              <a:solidFill>
                <a:srgbClr val="1A9988"/>
              </a:solidFill>
              <a:latin typeface="Montserrat ExtraBold" panose="020B0604020202020204" charset="0"/>
              <a:ea typeface="Lato"/>
              <a:cs typeface="Lato"/>
              <a:sym typeface="Lato"/>
            </a:endParaRPr>
          </a:p>
        </p:txBody>
      </p:sp>
      <p:sp>
        <p:nvSpPr>
          <p:cNvPr id="14" name="Google Shape;434;p59">
            <a:extLst>
              <a:ext uri="{FF2B5EF4-FFF2-40B4-BE49-F238E27FC236}">
                <a16:creationId xmlns:a16="http://schemas.microsoft.com/office/drawing/2014/main" id="{7BE82840-608B-4AA2-A0EA-31BC04E74618}"/>
              </a:ext>
            </a:extLst>
          </p:cNvPr>
          <p:cNvSpPr txBox="1"/>
          <p:nvPr/>
        </p:nvSpPr>
        <p:spPr>
          <a:xfrm>
            <a:off x="1027840" y="5928908"/>
            <a:ext cx="4848800" cy="3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b="1" kern="0" dirty="0">
                <a:solidFill>
                  <a:srgbClr val="F1C232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07   | </a:t>
            </a:r>
            <a:r>
              <a:rPr lang="en" kern="0" dirty="0">
                <a:solidFill>
                  <a:srgbClr val="000000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 </a:t>
            </a:r>
            <a:r>
              <a:rPr lang="en-CA" kern="0" dirty="0">
                <a:solidFill>
                  <a:srgbClr val="595959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China </a:t>
            </a:r>
            <a:endParaRPr sz="2800" kern="0" dirty="0">
              <a:solidFill>
                <a:srgbClr val="595959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</a:pPr>
            <a:endParaRPr b="1" kern="0" dirty="0">
              <a:solidFill>
                <a:srgbClr val="1A9988"/>
              </a:solidFill>
              <a:latin typeface="Montserrat ExtraBold" panose="020B0604020202020204" charset="0"/>
              <a:ea typeface="Lato"/>
              <a:cs typeface="Lato"/>
              <a:sym typeface="Lato"/>
            </a:endParaRPr>
          </a:p>
        </p:txBody>
      </p:sp>
      <p:pic>
        <p:nvPicPr>
          <p:cNvPr id="15" name="Picture 14" descr="growth.png">
            <a:extLst>
              <a:ext uri="{FF2B5EF4-FFF2-40B4-BE49-F238E27FC236}">
                <a16:creationId xmlns:a16="http://schemas.microsoft.com/office/drawing/2014/main" id="{2AD49087-01A2-47E9-8E88-185DD11972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041" y="1665467"/>
            <a:ext cx="1081315" cy="92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08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3" y="1825433"/>
            <a:ext cx="8588800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OUTCOMES OF GROWTH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15</a:t>
            </a:fld>
            <a:endParaRPr kern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AE09E6-A09C-4C56-ABA0-66784908F6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9353" y="3611712"/>
            <a:ext cx="3303899" cy="2938477"/>
          </a:xfrm>
          <a:prstGeom prst="rect">
            <a:avLst/>
          </a:prstGeom>
        </p:spPr>
      </p:pic>
      <p:pic>
        <p:nvPicPr>
          <p:cNvPr id="11" name="Picture 2" descr="https://noticiasturismobarcelona.files.wordpress.com/2014/10/tourists-go-home.jpg?quality=80&amp;strip=all">
            <a:extLst>
              <a:ext uri="{FF2B5EF4-FFF2-40B4-BE49-F238E27FC236}">
                <a16:creationId xmlns:a16="http://schemas.microsoft.com/office/drawing/2014/main" id="{B3B7A2A3-25E6-4FA3-AE1D-729B70ED7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6" r="-526"/>
          <a:stretch/>
        </p:blipFill>
        <p:spPr bwMode="auto">
          <a:xfrm>
            <a:off x="7486472" y="3420993"/>
            <a:ext cx="3399088" cy="331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time magazine the tourism trap cover">
            <a:extLst>
              <a:ext uri="{FF2B5EF4-FFF2-40B4-BE49-F238E27FC236}">
                <a16:creationId xmlns:a16="http://schemas.microsoft.com/office/drawing/2014/main" id="{963F46C6-0504-4FEA-ADB9-F7083C2E4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358" y="3420992"/>
            <a:ext cx="2938478" cy="331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188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4" y="1825433"/>
            <a:ext cx="4508617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RESOURCE EXTRACTION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16</a:t>
            </a:fld>
            <a:endParaRPr kern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427;p59">
            <a:extLst>
              <a:ext uri="{FF2B5EF4-FFF2-40B4-BE49-F238E27FC236}">
                <a16:creationId xmlns:a16="http://schemas.microsoft.com/office/drawing/2014/main" id="{BDE1DC91-DFA6-4E89-887C-CB3491EABFA9}"/>
              </a:ext>
            </a:extLst>
          </p:cNvPr>
          <p:cNvSpPr txBox="1">
            <a:spLocks/>
          </p:cNvSpPr>
          <p:nvPr/>
        </p:nvSpPr>
        <p:spPr>
          <a:xfrm>
            <a:off x="6960872" y="1825433"/>
            <a:ext cx="4508617" cy="10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defTabSz="1219170">
              <a:buClr>
                <a:srgbClr val="1A1A1A"/>
              </a:buClr>
            </a:pPr>
            <a:r>
              <a:rPr lang="en-CA" sz="3200" b="0" kern="0" dirty="0">
                <a:solidFill>
                  <a:srgbClr val="1A1A1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DIRTY TOURISM </a:t>
            </a:r>
          </a:p>
          <a:p>
            <a:pPr defTabSz="1219170">
              <a:buClr>
                <a:srgbClr val="1A1A1A"/>
              </a:buClr>
            </a:pPr>
            <a:endParaRPr lang="en-CA" sz="3467" kern="0" dirty="0">
              <a:solidFill>
                <a:srgbClr val="1A1A1A"/>
              </a:solidFill>
            </a:endParaRPr>
          </a:p>
        </p:txBody>
      </p:sp>
      <p:pic>
        <p:nvPicPr>
          <p:cNvPr id="8" name="Picture 6" descr="Image result for protestors at deforestation">
            <a:extLst>
              <a:ext uri="{FF2B5EF4-FFF2-40B4-BE49-F238E27FC236}">
                <a16:creationId xmlns:a16="http://schemas.microsoft.com/office/drawing/2014/main" id="{57AA8DD5-D8BB-493B-A906-63884DA24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35"/>
          <a:stretch/>
        </p:blipFill>
        <p:spPr bwMode="auto">
          <a:xfrm>
            <a:off x="973334" y="3429000"/>
            <a:ext cx="4257799" cy="302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TACKY TOURISTS AT CROWDED TOURIST DESTINATIONS">
            <a:extLst>
              <a:ext uri="{FF2B5EF4-FFF2-40B4-BE49-F238E27FC236}">
                <a16:creationId xmlns:a16="http://schemas.microsoft.com/office/drawing/2014/main" id="{833C6072-BF74-489C-97A0-ED38731E5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/>
          <a:stretch/>
        </p:blipFill>
        <p:spPr bwMode="auto">
          <a:xfrm>
            <a:off x="6960871" y="3429000"/>
            <a:ext cx="4235141" cy="302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765094CA-0762-4A5B-8459-E601C86A87E7}"/>
              </a:ext>
            </a:extLst>
          </p:cNvPr>
          <p:cNvSpPr/>
          <p:nvPr/>
        </p:nvSpPr>
        <p:spPr>
          <a:xfrm>
            <a:off x="5208475" y="1913345"/>
            <a:ext cx="1376987" cy="578137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CA" sz="1867" kern="0">
              <a:solidFill>
                <a:srgbClr val="1A9988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6695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3" y="1825433"/>
            <a:ext cx="5084567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2. CONSUMER BEHAVIOUR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17</a:t>
            </a:fld>
            <a:endParaRPr kern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" name="Google Shape;428;p59">
            <a:extLst>
              <a:ext uri="{FF2B5EF4-FFF2-40B4-BE49-F238E27FC236}">
                <a16:creationId xmlns:a16="http://schemas.microsoft.com/office/drawing/2014/main" id="{7C1C5E2B-F945-4E5E-AE23-FF4D0A66A3F8}"/>
              </a:ext>
            </a:extLst>
          </p:cNvPr>
          <p:cNvSpPr txBox="1"/>
          <p:nvPr/>
        </p:nvSpPr>
        <p:spPr>
          <a:xfrm>
            <a:off x="1027832" y="3498932"/>
            <a:ext cx="10544408" cy="1780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b="1" kern="0" dirty="0">
                <a:solidFill>
                  <a:srgbClr val="F1C232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01   | </a:t>
            </a:r>
            <a:r>
              <a:rPr lang="en-CA" kern="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Millennial and Millennially-aligned travellers</a:t>
            </a: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b="1" kern="0" dirty="0">
                <a:solidFill>
                  <a:srgbClr val="F1C232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02   | </a:t>
            </a:r>
            <a:r>
              <a:rPr lang="en-CA" kern="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Not so much a demographic but an attitude towards the how and why of travel</a:t>
            </a:r>
          </a:p>
          <a:p>
            <a:pPr defTabSz="1219170">
              <a:lnSpc>
                <a:spcPct val="115000"/>
              </a:lnSpc>
              <a:spcBef>
                <a:spcPts val="2133"/>
              </a:spcBef>
              <a:buClr>
                <a:srgbClr val="000000"/>
              </a:buClr>
            </a:pPr>
            <a:r>
              <a:rPr lang="en" b="1" kern="0" dirty="0">
                <a:solidFill>
                  <a:srgbClr val="F1C232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03   | </a:t>
            </a:r>
            <a:r>
              <a:rPr lang="en-CA" kern="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Increasingly attracted to brands that align with their values</a:t>
            </a:r>
          </a:p>
          <a:p>
            <a:pPr defTabSz="1219170">
              <a:lnSpc>
                <a:spcPct val="115000"/>
              </a:lnSpc>
              <a:spcBef>
                <a:spcPts val="2133"/>
              </a:spcBef>
              <a:buClr>
                <a:srgbClr val="000000"/>
              </a:buClr>
            </a:pPr>
            <a:endParaRPr kern="0" dirty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</a:pPr>
            <a:endParaRPr b="1" kern="0" dirty="0">
              <a:solidFill>
                <a:srgbClr val="1A998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067328-4957-4C0D-8828-2F4A1E175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587" y="20593"/>
            <a:ext cx="5936315" cy="328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98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0" y="2754715"/>
            <a:ext cx="5122667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PROJECTED POPULATION BY GENERATION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8" name="Google Shape;428;p59"/>
          <p:cNvSpPr txBox="1"/>
          <p:nvPr/>
        </p:nvSpPr>
        <p:spPr>
          <a:xfrm>
            <a:off x="1027832" y="3498933"/>
            <a:ext cx="10122953" cy="3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endParaRPr lang="en-CA" sz="2133" dirty="0">
              <a:solidFill>
                <a:srgbClr val="FFC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</a:pPr>
            <a:endParaRPr lang="en-CA" sz="2133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</a:pPr>
            <a:r>
              <a:rPr lang="en-CA" sz="2133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133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spcBef>
                <a:spcPts val="2133"/>
              </a:spcBef>
            </a:pPr>
            <a:endParaRPr sz="2133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</a:pPr>
            <a:endParaRPr sz="2133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>
                <a:latin typeface="Montserrat"/>
                <a:ea typeface="Montserrat"/>
                <a:cs typeface="Montserrat"/>
                <a:sym typeface="Montserrat"/>
              </a:rPr>
              <a:pPr/>
              <a:t>18</a:t>
            </a:fld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" name="Picture 2" descr="Image result for millennials growth in canada to 2050 vs. baby boomers">
            <a:extLst>
              <a:ext uri="{FF2B5EF4-FFF2-40B4-BE49-F238E27FC236}">
                <a16:creationId xmlns:a16="http://schemas.microsoft.com/office/drawing/2014/main" id="{1BB3D097-21F7-49DA-9FD8-40DC6A248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t="3509" r="-535" b="31175"/>
          <a:stretch/>
        </p:blipFill>
        <p:spPr bwMode="auto">
          <a:xfrm>
            <a:off x="4784956" y="1559393"/>
            <a:ext cx="7244201" cy="445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C58F8B-229A-4045-A68D-321845D68253}"/>
              </a:ext>
            </a:extLst>
          </p:cNvPr>
          <p:cNvSpPr txBox="1"/>
          <p:nvPr/>
        </p:nvSpPr>
        <p:spPr>
          <a:xfrm>
            <a:off x="1357067" y="4450833"/>
            <a:ext cx="283464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Montserrat ExtraBold" panose="020B0604020202020204" charset="0"/>
              </a:rPr>
              <a:t>North America </a:t>
            </a:r>
          </a:p>
        </p:txBody>
      </p:sp>
    </p:spTree>
    <p:extLst>
      <p:ext uri="{BB962C8B-B14F-4D97-AF65-F5344CB8AC3E}">
        <p14:creationId xmlns:p14="http://schemas.microsoft.com/office/powerpoint/2010/main" val="3752676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3" y="1825433"/>
            <a:ext cx="9335276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MILLENNIAL AND MILLENIALLY-ALIGNED TRAVELLERS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8" name="Google Shape;428;p59"/>
          <p:cNvSpPr txBox="1"/>
          <p:nvPr/>
        </p:nvSpPr>
        <p:spPr>
          <a:xfrm>
            <a:off x="1027832" y="3498933"/>
            <a:ext cx="10122953" cy="3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endParaRPr lang="en-CA" sz="2133" dirty="0">
              <a:solidFill>
                <a:srgbClr val="FFC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</a:pPr>
            <a:endParaRPr lang="en-CA" sz="2133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</a:pPr>
            <a:r>
              <a:rPr lang="en-CA" sz="2133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133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spcBef>
                <a:spcPts val="2133"/>
              </a:spcBef>
            </a:pPr>
            <a:endParaRPr sz="2133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</a:pPr>
            <a:endParaRPr sz="2133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>
                <a:latin typeface="Montserrat"/>
                <a:ea typeface="Montserrat"/>
                <a:cs typeface="Montserrat"/>
                <a:sym typeface="Montserrat"/>
              </a:rPr>
              <a:pPr/>
              <a:t>19</a:t>
            </a:fld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428;p59">
            <a:extLst>
              <a:ext uri="{FF2B5EF4-FFF2-40B4-BE49-F238E27FC236}">
                <a16:creationId xmlns:a16="http://schemas.microsoft.com/office/drawing/2014/main" id="{C6D7A2A9-0903-4CB9-88F2-EEDA7C974835}"/>
              </a:ext>
            </a:extLst>
          </p:cNvPr>
          <p:cNvSpPr txBox="1"/>
          <p:nvPr/>
        </p:nvSpPr>
        <p:spPr>
          <a:xfrm>
            <a:off x="1075267" y="3437889"/>
            <a:ext cx="9683951" cy="3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2133" b="1" dirty="0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01   | </a:t>
            </a:r>
            <a:r>
              <a:rPr lang="en" sz="2133" dirty="0"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" sz="2133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CA" sz="2133" dirty="0">
                <a:solidFill>
                  <a:schemeClr val="accent1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Trend setters, niche interest markets; Index high on experiential, novelty, nature, culture and history</a:t>
            </a:r>
          </a:p>
          <a:p>
            <a:pPr>
              <a:lnSpc>
                <a:spcPct val="115000"/>
              </a:lnSpc>
            </a:pPr>
            <a:r>
              <a:rPr lang="en-CA" sz="2133" dirty="0">
                <a:solidFill>
                  <a:schemeClr val="accent1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</a:t>
            </a:r>
            <a:endParaRPr sz="2133" dirty="0">
              <a:solidFill>
                <a:schemeClr val="accent1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spcBef>
                <a:spcPts val="2133"/>
              </a:spcBef>
            </a:pPr>
            <a:endParaRPr sz="2133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</a:pPr>
            <a:endParaRPr sz="2133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" name="Shape 66">
            <a:extLst>
              <a:ext uri="{FF2B5EF4-FFF2-40B4-BE49-F238E27FC236}">
                <a16:creationId xmlns:a16="http://schemas.microsoft.com/office/drawing/2014/main" id="{8099EA0C-BAE4-454A-812B-C7F8CFFB3247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8867" y="4668103"/>
            <a:ext cx="2241307" cy="198544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" name="Shape 67">
            <a:extLst>
              <a:ext uri="{FF2B5EF4-FFF2-40B4-BE49-F238E27FC236}">
                <a16:creationId xmlns:a16="http://schemas.microsoft.com/office/drawing/2014/main" id="{3094880D-543C-4D16-84B4-C40068B21FC5}"/>
              </a:ext>
            </a:extLst>
          </p:cNvPr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065" y="4663270"/>
            <a:ext cx="2220828" cy="198544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" name="Shape 68">
            <a:extLst>
              <a:ext uri="{FF2B5EF4-FFF2-40B4-BE49-F238E27FC236}">
                <a16:creationId xmlns:a16="http://schemas.microsoft.com/office/drawing/2014/main" id="{C4E4E7A3-A28D-4910-BC2B-5E840923DB31}"/>
              </a:ext>
            </a:extLst>
          </p:cNvPr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0784" y="4713935"/>
            <a:ext cx="2074081" cy="1934781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8916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3" y="1825433"/>
            <a:ext cx="5122667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CHARLES DARWIN—</a:t>
            </a:r>
            <a:b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59"/>
          <p:cNvSpPr txBox="1"/>
          <p:nvPr/>
        </p:nvSpPr>
        <p:spPr>
          <a:xfrm>
            <a:off x="973334" y="4281129"/>
            <a:ext cx="10122953" cy="3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sz="2133" b="1" kern="0" dirty="0">
                <a:solidFill>
                  <a:srgbClr val="FFCD00"/>
                </a:solidFill>
                <a:latin typeface="Montserrat"/>
                <a:ea typeface="Montserrat"/>
                <a:cs typeface="Montserrat"/>
                <a:sym typeface="Montserrat"/>
              </a:rPr>
              <a:t>*	</a:t>
            </a:r>
            <a:r>
              <a:rPr lang="en" sz="2133" b="1" kern="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2133" b="1" kern="0" dirty="0">
                <a:solidFill>
                  <a:srgbClr val="FFCD00"/>
                </a:solidFill>
                <a:latin typeface="Montserrat"/>
                <a:ea typeface="Montserrat"/>
                <a:cs typeface="Montserrat"/>
                <a:sym typeface="Montserrat"/>
              </a:rPr>
              <a:t>|  </a:t>
            </a:r>
            <a:r>
              <a:rPr lang="en" sz="2133" kern="0" dirty="0">
                <a:solidFill>
                  <a:srgbClr val="FFCD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CA" sz="3200" kern="0" dirty="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r>
              <a:rPr lang="en-CA" sz="2133" kern="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It is not the strongest of the species that survives, nor the most intelligent, but the one most responsive to change</a:t>
            </a:r>
            <a:r>
              <a:rPr lang="en-CA" sz="2667" kern="0" dirty="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endParaRPr sz="2133" kern="0" dirty="0">
              <a:solidFill>
                <a:srgbClr val="FFC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</a:pPr>
            <a:endParaRPr sz="2133" b="1" kern="0" dirty="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2</a:t>
            </a:fld>
            <a:endParaRPr kern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428;p59">
            <a:extLst>
              <a:ext uri="{FF2B5EF4-FFF2-40B4-BE49-F238E27FC236}">
                <a16:creationId xmlns:a16="http://schemas.microsoft.com/office/drawing/2014/main" id="{D7777FAD-2B63-4846-A42D-2DA5FB42F05C}"/>
              </a:ext>
            </a:extLst>
          </p:cNvPr>
          <p:cNvSpPr txBox="1"/>
          <p:nvPr/>
        </p:nvSpPr>
        <p:spPr>
          <a:xfrm>
            <a:off x="826797" y="3261874"/>
            <a:ext cx="10269489" cy="2401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sz="2133" b="1" kern="0" dirty="0">
                <a:solidFill>
                  <a:srgbClr val="F1C232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01   | </a:t>
            </a:r>
            <a:r>
              <a:rPr lang="en" sz="2133" kern="0" dirty="0">
                <a:solidFill>
                  <a:srgbClr val="000000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 </a:t>
            </a:r>
            <a:r>
              <a:rPr lang="en" sz="2133" kern="0" dirty="0">
                <a:solidFill>
                  <a:srgbClr val="595959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</a:t>
            </a:r>
            <a:r>
              <a:rPr lang="en-CA" sz="2133" kern="0" dirty="0">
                <a:solidFill>
                  <a:srgbClr val="595959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Survival of the Fittest—1809 </a:t>
            </a:r>
            <a:endParaRPr lang="en-CA" sz="2133" kern="0" dirty="0">
              <a:solidFill>
                <a:srgbClr val="FFC000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endParaRPr lang="en-CA" sz="2133" kern="0" dirty="0">
              <a:solidFill>
                <a:srgbClr val="595959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CA" sz="2133" kern="0" dirty="0">
                <a:solidFill>
                  <a:srgbClr val="595959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</a:t>
            </a:r>
            <a:endParaRPr sz="2133" kern="0" dirty="0">
              <a:solidFill>
                <a:srgbClr val="595959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spcBef>
                <a:spcPts val="2133"/>
              </a:spcBef>
              <a:buClr>
                <a:srgbClr val="000000"/>
              </a:buClr>
            </a:pPr>
            <a:endParaRPr sz="2133" kern="0" dirty="0">
              <a:solidFill>
                <a:srgbClr val="595959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</a:pPr>
            <a:endParaRPr sz="2133" b="1" kern="0" dirty="0">
              <a:solidFill>
                <a:srgbClr val="1A9988"/>
              </a:solidFill>
              <a:latin typeface="Montserrat ExtraBold" panose="020B0604020202020204" charset="0"/>
              <a:ea typeface="Lato"/>
              <a:cs typeface="Lato"/>
              <a:sym typeface="Lato"/>
            </a:endParaRPr>
          </a:p>
        </p:txBody>
      </p:sp>
      <p:pic>
        <p:nvPicPr>
          <p:cNvPr id="3074" name="Picture 2" descr="Image result for charles darwin survival of the fittest">
            <a:extLst>
              <a:ext uri="{FF2B5EF4-FFF2-40B4-BE49-F238E27FC236}">
                <a16:creationId xmlns:a16="http://schemas.microsoft.com/office/drawing/2014/main" id="{E35826A4-E980-4368-8FE3-CD5E58C70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385" y="139253"/>
            <a:ext cx="5936315" cy="328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086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3" y="1825433"/>
            <a:ext cx="9335276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TRENDS IN TOURISM 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8" name="Google Shape;428;p59"/>
          <p:cNvSpPr txBox="1"/>
          <p:nvPr/>
        </p:nvSpPr>
        <p:spPr>
          <a:xfrm>
            <a:off x="1027832" y="3498933"/>
            <a:ext cx="10122953" cy="3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endParaRPr lang="en-CA" sz="2133" dirty="0">
              <a:solidFill>
                <a:srgbClr val="FFC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</a:pPr>
            <a:endParaRPr lang="en-CA" sz="2133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</a:pPr>
            <a:r>
              <a:rPr lang="en-CA" sz="2133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133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spcBef>
                <a:spcPts val="2133"/>
              </a:spcBef>
            </a:pPr>
            <a:endParaRPr sz="2133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</a:pPr>
            <a:endParaRPr sz="2133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>
                <a:latin typeface="Montserrat"/>
                <a:ea typeface="Montserrat"/>
                <a:cs typeface="Montserrat"/>
                <a:sym typeface="Montserrat"/>
              </a:rPr>
              <a:pPr/>
              <a:t>20</a:t>
            </a:fld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" name="Picture 2" descr="http://www.travelagewest.com/uploadedImages/All_Gateways/Other_-_General/TAW_Agent_Tools/1300x450_141117_SPOTLIGHT_CS_TourOp.jpg">
            <a:extLst>
              <a:ext uri="{FF2B5EF4-FFF2-40B4-BE49-F238E27FC236}">
                <a16:creationId xmlns:a16="http://schemas.microsoft.com/office/drawing/2014/main" id="{71BA12F6-CAB4-490E-AA4A-8F5EF3D24B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" t="-929" r="-170" b="-302"/>
          <a:stretch/>
        </p:blipFill>
        <p:spPr bwMode="auto">
          <a:xfrm>
            <a:off x="1" y="3777562"/>
            <a:ext cx="3969075" cy="242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5192061-251C-438B-BDB9-35D9CDCE9A59}"/>
              </a:ext>
            </a:extLst>
          </p:cNvPr>
          <p:cNvSpPr/>
          <p:nvPr/>
        </p:nvSpPr>
        <p:spPr>
          <a:xfrm>
            <a:off x="4144047" y="2543737"/>
            <a:ext cx="37625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prstClr val="white"/>
                </a:solidFill>
                <a:latin typeface="Georgia" charset="0"/>
                <a:cs typeface="Georgia" charset="0"/>
              </a:rPr>
              <a:t>Experiential Travel</a:t>
            </a:r>
            <a:endParaRPr lang="en-CA" sz="3200" dirty="0"/>
          </a:p>
        </p:txBody>
      </p:sp>
      <p:pic>
        <p:nvPicPr>
          <p:cNvPr id="17" name="Picture 2" descr="Image result for adventure travel">
            <a:extLst>
              <a:ext uri="{FF2B5EF4-FFF2-40B4-BE49-F238E27FC236}">
                <a16:creationId xmlns:a16="http://schemas.microsoft.com/office/drawing/2014/main" id="{5405D215-443B-4C30-924E-9E2312A29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96317" y="3793530"/>
            <a:ext cx="3969076" cy="239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38367A8-F41E-47BA-83D8-E4F63B1B0DE6}"/>
              </a:ext>
            </a:extLst>
          </p:cNvPr>
          <p:cNvSpPr/>
          <p:nvPr/>
        </p:nvSpPr>
        <p:spPr>
          <a:xfrm>
            <a:off x="4096317" y="4141929"/>
            <a:ext cx="1395447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3" i="1" dirty="0">
                <a:solidFill>
                  <a:prstClr val="white"/>
                </a:solidFill>
                <a:latin typeface="Monserat extra"/>
              </a:rPr>
              <a:t>Adventure</a:t>
            </a:r>
            <a:r>
              <a:rPr lang="en-US" sz="2133" i="1" dirty="0">
                <a:solidFill>
                  <a:prstClr val="white"/>
                </a:solidFill>
                <a:latin typeface="Georgia" charset="0"/>
              </a:rPr>
              <a:t> </a:t>
            </a:r>
            <a:endParaRPr lang="en-CA" sz="2133" dirty="0"/>
          </a:p>
        </p:txBody>
      </p:sp>
      <p:pic>
        <p:nvPicPr>
          <p:cNvPr id="19" name="Picture 2" descr="Related image">
            <a:extLst>
              <a:ext uri="{FF2B5EF4-FFF2-40B4-BE49-F238E27FC236}">
                <a16:creationId xmlns:a16="http://schemas.microsoft.com/office/drawing/2014/main" id="{C3BABFE7-16F1-4850-80D5-C36D130E4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" b="10206"/>
          <a:stretch/>
        </p:blipFill>
        <p:spPr bwMode="auto">
          <a:xfrm>
            <a:off x="8210192" y="3777561"/>
            <a:ext cx="3968421" cy="239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KapMoodboard13.jpg">
            <a:extLst>
              <a:ext uri="{FF2B5EF4-FFF2-40B4-BE49-F238E27FC236}">
                <a16:creationId xmlns:a16="http://schemas.microsoft.com/office/drawing/2014/main" id="{446E1549-DCC8-45CF-A0E0-77DE0791A59A}"/>
              </a:ext>
            </a:extLst>
          </p:cNvPr>
          <p:cNvPicPr>
            <a:picLocks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4" r="1"/>
          <a:stretch/>
        </p:blipFill>
        <p:spPr bwMode="auto">
          <a:xfrm>
            <a:off x="8196805" y="870399"/>
            <a:ext cx="3981808" cy="239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996EB52-4ADA-4649-83B2-F91F33313B60}"/>
              </a:ext>
            </a:extLst>
          </p:cNvPr>
          <p:cNvSpPr/>
          <p:nvPr/>
        </p:nvSpPr>
        <p:spPr>
          <a:xfrm>
            <a:off x="8343604" y="4084700"/>
            <a:ext cx="2551789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3" i="1" dirty="0">
                <a:solidFill>
                  <a:prstClr val="white"/>
                </a:solidFill>
                <a:latin typeface="Monserat extra"/>
              </a:rPr>
              <a:t>Culture and Heritage </a:t>
            </a:r>
            <a:endParaRPr lang="en-CA" sz="2133" dirty="0">
              <a:latin typeface="Monserat extra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B97588-139E-4EE9-ADF6-90CEC67B0ABA}"/>
              </a:ext>
            </a:extLst>
          </p:cNvPr>
          <p:cNvSpPr/>
          <p:nvPr/>
        </p:nvSpPr>
        <p:spPr>
          <a:xfrm>
            <a:off x="170569" y="3854761"/>
            <a:ext cx="16503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3" i="1" dirty="0">
                <a:solidFill>
                  <a:prstClr val="white"/>
                </a:solidFill>
                <a:latin typeface="Monserat extra"/>
              </a:rPr>
              <a:t>Experiential </a:t>
            </a:r>
            <a:r>
              <a:rPr lang="en-US" sz="3200" i="1" dirty="0">
                <a:solidFill>
                  <a:prstClr val="white"/>
                </a:solidFill>
                <a:latin typeface="Georgia" charset="0"/>
              </a:rPr>
              <a:t> </a:t>
            </a:r>
            <a:endParaRPr lang="en-CA" sz="32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131070-93AE-464E-85DD-80264B39DFB3}"/>
              </a:ext>
            </a:extLst>
          </p:cNvPr>
          <p:cNvSpPr/>
          <p:nvPr/>
        </p:nvSpPr>
        <p:spPr>
          <a:xfrm>
            <a:off x="8238068" y="976983"/>
            <a:ext cx="2785250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3" i="1" dirty="0">
                <a:solidFill>
                  <a:prstClr val="white"/>
                </a:solidFill>
                <a:latin typeface="Monserat extra"/>
              </a:rPr>
              <a:t>Culinary and Agri-Food </a:t>
            </a:r>
            <a:endParaRPr lang="en-CA" sz="2133" dirty="0">
              <a:latin typeface="Monserat extra"/>
            </a:endParaRPr>
          </a:p>
        </p:txBody>
      </p:sp>
    </p:spTree>
    <p:extLst>
      <p:ext uri="{BB962C8B-B14F-4D97-AF65-F5344CB8AC3E}">
        <p14:creationId xmlns:p14="http://schemas.microsoft.com/office/powerpoint/2010/main" val="2592368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21</a:t>
            </a:fld>
            <a:endParaRPr kern="0" dirty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5A1D0D-5531-4F4C-B6A8-8EB7A5750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333" y="1758200"/>
            <a:ext cx="5951342" cy="1842000"/>
          </a:xfrm>
        </p:spPr>
        <p:txBody>
          <a:bodyPr/>
          <a:lstStyle/>
          <a:p>
            <a:r>
              <a:rPr lang="en-CA" dirty="0"/>
              <a:t>WOKE CAPITALISM</a:t>
            </a:r>
          </a:p>
        </p:txBody>
      </p:sp>
      <p:sp>
        <p:nvSpPr>
          <p:cNvPr id="9" name="Google Shape;428;p59">
            <a:extLst>
              <a:ext uri="{FF2B5EF4-FFF2-40B4-BE49-F238E27FC236}">
                <a16:creationId xmlns:a16="http://schemas.microsoft.com/office/drawing/2014/main" id="{ECCB95E5-121E-47C4-BD77-E67C66025B1B}"/>
              </a:ext>
            </a:extLst>
          </p:cNvPr>
          <p:cNvSpPr txBox="1"/>
          <p:nvPr/>
        </p:nvSpPr>
        <p:spPr>
          <a:xfrm>
            <a:off x="1027832" y="3498933"/>
            <a:ext cx="9532552" cy="3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b="1" kern="0" dirty="0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01   | </a:t>
            </a:r>
            <a:r>
              <a:rPr lang="en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-US" dirty="0">
                <a:solidFill>
                  <a:srgbClr val="494949"/>
                </a:solidFill>
                <a:latin typeface="Crimson"/>
              </a:rPr>
              <a:t>9 of 10 Gen Z, with $150B in global spending power believe that companies have a responsibility to social and environmental issues*</a:t>
            </a: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endParaRPr kern="0" dirty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spcBef>
                <a:spcPts val="2133"/>
              </a:spcBef>
              <a:buClr>
                <a:srgbClr val="000000"/>
              </a:buClr>
            </a:pPr>
            <a:endParaRPr kern="0" dirty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</a:pPr>
            <a:endParaRPr b="1" kern="0" dirty="0">
              <a:solidFill>
                <a:srgbClr val="1A998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" name="Google Shape;431;p59">
            <a:extLst>
              <a:ext uri="{FF2B5EF4-FFF2-40B4-BE49-F238E27FC236}">
                <a16:creationId xmlns:a16="http://schemas.microsoft.com/office/drawing/2014/main" id="{9C7A5C52-18D5-436B-B688-EB9E1D59DDEB}"/>
              </a:ext>
            </a:extLst>
          </p:cNvPr>
          <p:cNvSpPr txBox="1"/>
          <p:nvPr/>
        </p:nvSpPr>
        <p:spPr>
          <a:xfrm>
            <a:off x="1027832" y="4330247"/>
            <a:ext cx="8981930" cy="3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b="1" kern="0" dirty="0">
                <a:solidFill>
                  <a:srgbClr val="FFCD00"/>
                </a:solidFill>
                <a:latin typeface="Montserrat"/>
                <a:ea typeface="Montserrat"/>
                <a:cs typeface="Montserrat"/>
                <a:sym typeface="Montserrat"/>
              </a:rPr>
              <a:t>02 </a:t>
            </a:r>
            <a:r>
              <a:rPr lang="en" b="1" kern="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" b="1" kern="0" dirty="0">
                <a:solidFill>
                  <a:srgbClr val="FFCD00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en-US" dirty="0">
                <a:solidFill>
                  <a:srgbClr val="494949"/>
                </a:solidFill>
                <a:latin typeface="Crimson"/>
              </a:rPr>
              <a:t>in an era where governments fail to address the values of these consumers, business that aligns with their values can pick up the mantle and achieve competitive differentiation</a:t>
            </a:r>
            <a:endParaRPr b="1" kern="0" dirty="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49B9EB-42AE-4FF8-A020-41FA8F4D2D37}"/>
              </a:ext>
            </a:extLst>
          </p:cNvPr>
          <p:cNvSpPr txBox="1"/>
          <p:nvPr/>
        </p:nvSpPr>
        <p:spPr>
          <a:xfrm>
            <a:off x="9039427" y="6464730"/>
            <a:ext cx="43190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*McKinsey</a:t>
            </a:r>
          </a:p>
        </p:txBody>
      </p:sp>
    </p:spTree>
    <p:extLst>
      <p:ext uri="{BB962C8B-B14F-4D97-AF65-F5344CB8AC3E}">
        <p14:creationId xmlns:p14="http://schemas.microsoft.com/office/powerpoint/2010/main" val="3722493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3" y="1825433"/>
            <a:ext cx="8588800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THE NEW (SUSTAINABLE) TRAVELLER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8" name="Google Shape;428;p59"/>
          <p:cNvSpPr txBox="1"/>
          <p:nvPr/>
        </p:nvSpPr>
        <p:spPr>
          <a:xfrm>
            <a:off x="1027832" y="3498933"/>
            <a:ext cx="9464408" cy="3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133" b="1" i="0" u="none" strike="noStrike" kern="1200" cap="none" spc="0" normalizeH="0" baseline="0" noProof="0" dirty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01   | </a:t>
            </a:r>
            <a:r>
              <a:rPr kumimoji="0" lang="en" sz="2133" b="0" i="0" u="none" strike="noStrike" kern="1200" cap="none" spc="0" normalizeH="0" baseline="0" noProof="0" dirty="0">
                <a:ln>
                  <a:noFill/>
                </a:ln>
                <a:solidFill>
                  <a:srgbClr val="1A998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kumimoji="0" lang="en" sz="2133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-CA" sz="2133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UNWTO</a:t>
            </a:r>
            <a:r>
              <a:rPr kumimoji="0" lang="en-CA" sz="2133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*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133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133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sz="2133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33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Tx/>
              <a:buSzTx/>
              <a:buFontTx/>
              <a:buNone/>
              <a:tabLst/>
              <a:defRPr/>
            </a:pPr>
            <a:endParaRPr kumimoji="0" sz="2133" b="1" i="0" u="none" strike="noStrike" kern="1200" cap="none" spc="0" normalizeH="0" baseline="0" noProof="0" dirty="0">
              <a:ln>
                <a:noFill/>
              </a:ln>
              <a:solidFill>
                <a:srgbClr val="1A9988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A99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A99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1" name="Google Shape;431;p59"/>
          <p:cNvSpPr txBox="1"/>
          <p:nvPr/>
        </p:nvSpPr>
        <p:spPr>
          <a:xfrm>
            <a:off x="973334" y="4103632"/>
            <a:ext cx="10122953" cy="3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133" b="1" i="0" u="none" strike="noStrike" kern="1200" cap="none" spc="0" normalizeH="0" baseline="0" noProof="0" dirty="0">
                <a:ln>
                  <a:noFill/>
                </a:ln>
                <a:solidFill>
                  <a:srgbClr val="FFCD00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*	</a:t>
            </a:r>
            <a:r>
              <a:rPr kumimoji="0" lang="en" sz="2133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" sz="2133" b="1" i="0" u="none" strike="noStrike" kern="1200" cap="none" spc="0" normalizeH="0" baseline="0" noProof="0" dirty="0">
                <a:ln>
                  <a:noFill/>
                </a:ln>
                <a:solidFill>
                  <a:srgbClr val="FFCD00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|  </a:t>
            </a:r>
            <a:r>
              <a:rPr kumimoji="0" lang="en" sz="2133" b="0" i="0" u="none" strike="noStrike" kern="1200" cap="none" spc="0" normalizeH="0" baseline="0" noProof="0" dirty="0">
                <a:ln>
                  <a:noFill/>
                </a:ln>
                <a:solidFill>
                  <a:srgbClr val="FFCD00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“</a:t>
            </a:r>
            <a:r>
              <a:rPr kumimoji="0" lang="en-CA" sz="2133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The next century will mark the emergency of tourism destinations as a fashion accessory. The choice of holiday destination will help define the </a:t>
            </a:r>
            <a:r>
              <a:rPr kumimoji="0" lang="en-CA" sz="2133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identity</a:t>
            </a:r>
            <a:r>
              <a:rPr kumimoji="0" lang="en-CA" sz="2133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of the traveler and, in an increasingly homogeneous world, </a:t>
            </a:r>
            <a:r>
              <a:rPr kumimoji="0" lang="en-CA" sz="2133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set them apart </a:t>
            </a:r>
            <a:r>
              <a:rPr kumimoji="0" lang="en-CA" sz="2133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from the hordes of other tourists</a:t>
            </a:r>
            <a:r>
              <a:rPr kumimoji="0" lang="en-CA" sz="2667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”</a:t>
            </a:r>
            <a:endParaRPr kumimoji="0" sz="2133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Tx/>
              <a:buSzTx/>
              <a:buFontTx/>
              <a:buNone/>
              <a:tabLst/>
              <a:defRPr/>
            </a:pPr>
            <a:endParaRPr kumimoji="0" sz="2133" b="1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Montserrat ExtraBold" panose="020B0604020202020204" charset="0"/>
              <a:ea typeface="Lato"/>
              <a:cs typeface="Lato"/>
              <a:sym typeface="Lato"/>
            </a:endParaRPr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563637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3" y="1825433"/>
            <a:ext cx="5122667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CELINE COUSTEAU—</a:t>
            </a:r>
            <a:b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ATTA Near East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8" name="Google Shape;428;p59"/>
          <p:cNvSpPr txBox="1"/>
          <p:nvPr/>
        </p:nvSpPr>
        <p:spPr>
          <a:xfrm>
            <a:off x="1027832" y="3498933"/>
            <a:ext cx="10122953" cy="3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133" b="1" i="0" u="none" strike="noStrike" kern="1200" cap="none" spc="0" normalizeH="0" baseline="0" noProof="0" dirty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01   | </a:t>
            </a:r>
            <a:r>
              <a:rPr kumimoji="0" lang="en" sz="2133" b="0" i="0" u="none" strike="noStrike" kern="1200" cap="none" spc="0" normalizeH="0" baseline="0" noProof="0" dirty="0">
                <a:ln>
                  <a:noFill/>
                </a:ln>
                <a:solidFill>
                  <a:srgbClr val="1A9988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 </a:t>
            </a:r>
            <a:r>
              <a:rPr kumimoji="0" lang="en" sz="2133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CA" sz="2133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Travelling is a privilege. Being a tourist is a true privilege.  What are you going to do with that privilege?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133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133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133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</a:t>
            </a:r>
            <a:endParaRPr kumimoji="0" sz="2133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33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Tx/>
              <a:buSzTx/>
              <a:buFontTx/>
              <a:buNone/>
              <a:tabLst/>
              <a:defRPr/>
            </a:pPr>
            <a:endParaRPr kumimoji="0" sz="2133" b="1" i="0" u="none" strike="noStrike" kern="1200" cap="none" spc="0" normalizeH="0" baseline="0" noProof="0" dirty="0">
              <a:ln>
                <a:noFill/>
              </a:ln>
              <a:solidFill>
                <a:srgbClr val="1A9988"/>
              </a:solidFill>
              <a:effectLst/>
              <a:uLnTx/>
              <a:uFillTx/>
              <a:latin typeface="Montserrat ExtraBold" panose="020B0604020202020204" charset="0"/>
              <a:ea typeface="Lato"/>
              <a:cs typeface="Lato"/>
              <a:sym typeface="Lato"/>
            </a:endParaRPr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A99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A99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1" name="Google Shape;431;p59"/>
          <p:cNvSpPr txBox="1"/>
          <p:nvPr/>
        </p:nvSpPr>
        <p:spPr>
          <a:xfrm>
            <a:off x="973334" y="4434103"/>
            <a:ext cx="10122953" cy="3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133" b="1" i="0" u="none" strike="noStrike" kern="1200" cap="none" spc="0" normalizeH="0" baseline="0" noProof="0" dirty="0">
                <a:ln>
                  <a:noFill/>
                </a:ln>
                <a:solidFill>
                  <a:srgbClr val="FFCD00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*	</a:t>
            </a:r>
            <a:r>
              <a:rPr kumimoji="0" lang="en" sz="2133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" sz="2133" b="1" i="0" u="none" strike="noStrike" kern="1200" cap="none" spc="0" normalizeH="0" baseline="0" noProof="0" dirty="0">
                <a:ln>
                  <a:noFill/>
                </a:ln>
                <a:solidFill>
                  <a:srgbClr val="FFCD00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|  </a:t>
            </a:r>
            <a:r>
              <a:rPr kumimoji="0" lang="en" sz="2133" b="0" i="0" u="none" strike="noStrike" kern="1200" cap="none" spc="0" normalizeH="0" baseline="0" noProof="0" dirty="0">
                <a:ln>
                  <a:noFill/>
                </a:ln>
                <a:solidFill>
                  <a:srgbClr val="FFCD00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“</a:t>
            </a:r>
            <a:r>
              <a:rPr kumimoji="0" lang="en-CA" sz="2133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Today’s travellers move from simply seeking an experience to seeking a sense of purpose through tourism. A shared responsibility to protect the world and all its communities. Travel has the power to let us transcend the place we are in and think about other places</a:t>
            </a:r>
            <a:r>
              <a:rPr kumimoji="0" lang="en-CA" sz="2667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”</a:t>
            </a:r>
            <a:endParaRPr kumimoji="0" sz="2133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Tx/>
              <a:buSzTx/>
              <a:buFontTx/>
              <a:buNone/>
              <a:tabLst/>
              <a:defRPr/>
            </a:pPr>
            <a:endParaRPr kumimoji="0" sz="2133" b="1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Montserrat ExtraBold" panose="020B0604020202020204" charset="0"/>
              <a:ea typeface="Lato"/>
              <a:cs typeface="Lato"/>
              <a:sym typeface="Lato"/>
            </a:endParaRPr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" name="Picture 2" descr="Celine Cousteau raised questions about the responsibilityÂ adventure travellersÂ have as a collective. Courtesy Tribes on the Edge">
            <a:extLst>
              <a:ext uri="{FF2B5EF4-FFF2-40B4-BE49-F238E27FC236}">
                <a16:creationId xmlns:a16="http://schemas.microsoft.com/office/drawing/2014/main" id="{EB71DD53-4561-470C-A600-28BC21295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 bwMode="auto">
          <a:xfrm>
            <a:off x="6177021" y="90570"/>
            <a:ext cx="5936315" cy="328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050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2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A99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3" name="Google Shape;463;p62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A99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65" name="Google Shape;465;p62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62"/>
          <p:cNvSpPr txBox="1">
            <a:spLocks noGrp="1"/>
          </p:cNvSpPr>
          <p:nvPr>
            <p:ph type="title"/>
          </p:nvPr>
        </p:nvSpPr>
        <p:spPr>
          <a:xfrm>
            <a:off x="973333" y="1665467"/>
            <a:ext cx="8588800" cy="83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b="0">
                <a:latin typeface="Montserrat ExtraBold"/>
                <a:ea typeface="Montserrat ExtraBold"/>
                <a:cs typeface="Montserrat ExtraBold"/>
                <a:sym typeface="Montserrat ExtraBold"/>
              </a:rPr>
              <a:t>THE NEW SUSTAINABLE TRAVELLER</a:t>
            </a:r>
            <a:endParaRPr sz="3200" b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sz="3200" b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sz="3200" b="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67" name="Google Shape;467;p62"/>
          <p:cNvSpPr txBox="1"/>
          <p:nvPr/>
        </p:nvSpPr>
        <p:spPr>
          <a:xfrm>
            <a:off x="646436" y="2622883"/>
            <a:ext cx="519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Skift 2018 Trends Study</a:t>
            </a:r>
            <a:endParaRPr kumimoji="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New Traveler Mindset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marL="609585" marR="0" lvl="0" indent="-389457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Montserrat"/>
              <a:buAutoNum type="arabicPeriod"/>
              <a:tabLst/>
              <a:defRPr/>
            </a:pPr>
            <a:r>
              <a:rPr kumimoji="0" lang="en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Authenticity and Trust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marL="609585" marR="0" lvl="0" indent="-389457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Montserrat"/>
              <a:buAutoNum type="arabicPeriod"/>
              <a:tabLst/>
              <a:defRPr/>
            </a:pPr>
            <a:r>
              <a:rPr kumimoji="0" lang="en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Travel for personal enrichment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marL="609585" marR="0" lvl="0" indent="-389457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000"/>
              <a:buFont typeface="Montserrat"/>
              <a:buAutoNum type="arabicPeriod"/>
              <a:tabLst/>
              <a:defRPr/>
            </a:pP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Genuine travel brands that care about the customer AND the communities they impact</a:t>
            </a:r>
            <a:endParaRPr kumimoji="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marL="609585" marR="0" lvl="0" indent="-389457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Montserrat"/>
              <a:buAutoNum type="arabicPeriod"/>
              <a:tabLst/>
              <a:defRPr/>
            </a:pPr>
            <a:r>
              <a:rPr kumimoji="0" lang="en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Fulfilling a Customer’s own quest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marL="609585" marR="0" lvl="0" indent="-389457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Montserrat"/>
              <a:buAutoNum type="arabicPeriod"/>
              <a:tabLst/>
              <a:defRPr/>
            </a:pPr>
            <a:r>
              <a:rPr kumimoji="0" lang="en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A return to our ordinary world feeling transformed and inspired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8" name="Google Shape;468;p62"/>
          <p:cNvSpPr txBox="1"/>
          <p:nvPr/>
        </p:nvSpPr>
        <p:spPr>
          <a:xfrm>
            <a:off x="6151564" y="2622883"/>
            <a:ext cx="5394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Adventure Travel and Tourism Association (ATTA)-2017</a:t>
            </a:r>
            <a:endParaRPr kumimoji="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Motivations for Adventure Travel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marL="609585" marR="0" lvl="0" indent="-389457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Montserrat"/>
              <a:buAutoNum type="arabicPeriod"/>
              <a:tabLst/>
              <a:defRPr/>
            </a:pPr>
            <a:r>
              <a:rPr kumimoji="0" lang="en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Transformation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marL="609585" marR="0" lvl="0" indent="-389457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Montserrat"/>
              <a:buAutoNum type="arabicPeriod"/>
              <a:tabLst/>
              <a:defRPr/>
            </a:pPr>
            <a:r>
              <a:rPr kumimoji="0" lang="en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Expanded Worldview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marL="609585" marR="0" lvl="0" indent="-389457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Montserrat"/>
              <a:buAutoNum type="arabicPeriod"/>
              <a:tabLst/>
              <a:defRPr/>
            </a:pPr>
            <a:r>
              <a:rPr kumimoji="0" lang="en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Learning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marL="609585" marR="0" lvl="0" indent="-389457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Montserrat"/>
              <a:buAutoNum type="arabicPeriod"/>
              <a:tabLst/>
              <a:defRPr/>
            </a:pPr>
            <a:r>
              <a:rPr kumimoji="0" lang="en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Nature and Discovery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marL="609585" marR="0" lvl="0" indent="-389457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Montserrat"/>
              <a:buAutoNum type="arabicPeriod"/>
              <a:tabLst/>
              <a:defRPr/>
            </a:pPr>
            <a:r>
              <a:rPr kumimoji="0" lang="en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Support for Mental and Physical Health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marL="609585" marR="0" lvl="0" indent="-389457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Montserrat"/>
              <a:buAutoNum type="arabicPeriod"/>
              <a:tabLst/>
              <a:defRPr/>
            </a:pPr>
            <a:r>
              <a:rPr kumimoji="0" lang="en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Personal Connections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marL="609585" marR="0" lvl="0" indent="-389457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Montserrat"/>
              <a:buAutoNum type="arabicPeriod"/>
              <a:tabLst/>
              <a:defRPr/>
            </a:pPr>
            <a:r>
              <a:rPr kumimoji="0" lang="en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Meaningful Stories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marL="609585" marR="0" lvl="0" indent="-389457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Montserrat"/>
              <a:buAutoNum type="arabicPeriod"/>
              <a:tabLst/>
              <a:defRPr/>
            </a:pPr>
            <a:r>
              <a:rPr kumimoji="0" lang="en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Unique Experiences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9" name="Google Shape;469;p62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748506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4" y="1825433"/>
            <a:ext cx="4508617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TARGET THE TRAVELLERS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>
                <a:latin typeface="Montserrat"/>
                <a:ea typeface="Montserrat"/>
                <a:cs typeface="Montserrat"/>
                <a:sym typeface="Montserrat"/>
              </a:rPr>
              <a:pPr/>
              <a:t>25</a:t>
            </a:fld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427;p59">
            <a:extLst>
              <a:ext uri="{FF2B5EF4-FFF2-40B4-BE49-F238E27FC236}">
                <a16:creationId xmlns:a16="http://schemas.microsoft.com/office/drawing/2014/main" id="{BDE1DC91-DFA6-4E89-887C-CB3491EABFA9}"/>
              </a:ext>
            </a:extLst>
          </p:cNvPr>
          <p:cNvSpPr txBox="1">
            <a:spLocks/>
          </p:cNvSpPr>
          <p:nvPr/>
        </p:nvSpPr>
        <p:spPr>
          <a:xfrm>
            <a:off x="6960872" y="1825433"/>
            <a:ext cx="4508617" cy="10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AND THE TOURISTS WILL FOLLOW </a:t>
            </a:r>
          </a:p>
          <a:p>
            <a:endParaRPr lang="en-CA" sz="3467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65094CA-0762-4A5B-8459-E601C86A87E7}"/>
              </a:ext>
            </a:extLst>
          </p:cNvPr>
          <p:cNvSpPr/>
          <p:nvPr/>
        </p:nvSpPr>
        <p:spPr>
          <a:xfrm>
            <a:off x="5532918" y="2071364"/>
            <a:ext cx="1376987" cy="578137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schemeClr val="tx1"/>
              </a:solidFill>
            </a:endParaRPr>
          </a:p>
        </p:txBody>
      </p:sp>
      <p:pic>
        <p:nvPicPr>
          <p:cNvPr id="12" name="Picture 2" descr="http://www.travelagewest.com/uploadedImages/All_Gateways/Other_-_General/TAW_Agent_Tools/1300x450_141117_SPOTLIGHT_CS_TourOp.jpg">
            <a:extLst>
              <a:ext uri="{FF2B5EF4-FFF2-40B4-BE49-F238E27FC236}">
                <a16:creationId xmlns:a16="http://schemas.microsoft.com/office/drawing/2014/main" id="{CCEA1794-780F-4C59-8E9E-EACF3D875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28"/>
          <a:stretch/>
        </p:blipFill>
        <p:spPr bwMode="auto">
          <a:xfrm>
            <a:off x="883348" y="3429001"/>
            <a:ext cx="4688587" cy="268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mage result for large numbers of tourists at eiffel tower">
            <a:extLst>
              <a:ext uri="{FF2B5EF4-FFF2-40B4-BE49-F238E27FC236}">
                <a16:creationId xmlns:a16="http://schemas.microsoft.com/office/drawing/2014/main" id="{5FDB0682-DBF4-4C49-9397-F6EC9FD96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385" y="3429001"/>
            <a:ext cx="4688587" cy="268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931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3" y="1825433"/>
            <a:ext cx="5084567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3. TECHNOLOGY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26</a:t>
            </a:fld>
            <a:endParaRPr kern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A8ED3A-DA51-4822-86C0-682614F8A5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5"/>
          <a:stretch/>
        </p:blipFill>
        <p:spPr>
          <a:xfrm rot="-480000">
            <a:off x="6775909" y="2751945"/>
            <a:ext cx="2980443" cy="32837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6729F2-561E-402C-B75C-A65DE2C086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r="2445"/>
          <a:stretch/>
        </p:blipFill>
        <p:spPr>
          <a:xfrm rot="5400000">
            <a:off x="3398011" y="2913343"/>
            <a:ext cx="3972147" cy="3259197"/>
          </a:xfrm>
          <a:prstGeom prst="rect">
            <a:avLst/>
          </a:prstGeom>
        </p:spPr>
      </p:pic>
      <p:pic>
        <p:nvPicPr>
          <p:cNvPr id="12" name="Picture 6" descr="https://timedotcom.files.wordpress.com/2015/01/sharing-cover-final1.jpg?quality=65&amp;strip=color&amp;w=1100">
            <a:extLst>
              <a:ext uri="{FF2B5EF4-FFF2-40B4-BE49-F238E27FC236}">
                <a16:creationId xmlns:a16="http://schemas.microsoft.com/office/drawing/2014/main" id="{944F64F3-EA6B-490B-B4D7-1CA7D2E89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3901">
            <a:off x="1507672" y="2940570"/>
            <a:ext cx="2687266" cy="358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944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3" y="1825433"/>
            <a:ext cx="5122667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DISRUPTION 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59"/>
          <p:cNvSpPr txBox="1"/>
          <p:nvPr/>
        </p:nvSpPr>
        <p:spPr>
          <a:xfrm>
            <a:off x="1258783" y="4692440"/>
            <a:ext cx="10122953" cy="3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sz="2133" b="1" kern="0" dirty="0">
                <a:solidFill>
                  <a:srgbClr val="FFCD00"/>
                </a:solidFill>
                <a:latin typeface="Montserrat"/>
                <a:ea typeface="Montserrat"/>
                <a:cs typeface="Montserrat"/>
                <a:sym typeface="Montserrat"/>
              </a:rPr>
              <a:t>*	</a:t>
            </a:r>
            <a:r>
              <a:rPr lang="en" sz="2133" b="1" kern="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2133" b="1" kern="0" dirty="0">
                <a:solidFill>
                  <a:srgbClr val="FFCD00"/>
                </a:solidFill>
                <a:latin typeface="Montserrat"/>
                <a:ea typeface="Montserrat"/>
                <a:cs typeface="Montserrat"/>
                <a:sym typeface="Montserrat"/>
              </a:rPr>
              <a:t>|  </a:t>
            </a:r>
            <a:r>
              <a:rPr lang="en" sz="2133" kern="0" dirty="0">
                <a:solidFill>
                  <a:srgbClr val="FFCD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CA" sz="2000" kern="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Tourism is not exempt</a:t>
            </a:r>
            <a:endParaRPr sz="2133" b="1" kern="0" dirty="0">
              <a:solidFill>
                <a:schemeClr val="bg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27</a:t>
            </a:fld>
            <a:endParaRPr kern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428;p59">
            <a:extLst>
              <a:ext uri="{FF2B5EF4-FFF2-40B4-BE49-F238E27FC236}">
                <a16:creationId xmlns:a16="http://schemas.microsoft.com/office/drawing/2014/main" id="{D7777FAD-2B63-4846-A42D-2DA5FB42F05C}"/>
              </a:ext>
            </a:extLst>
          </p:cNvPr>
          <p:cNvSpPr txBox="1"/>
          <p:nvPr/>
        </p:nvSpPr>
        <p:spPr>
          <a:xfrm>
            <a:off x="923155" y="3167433"/>
            <a:ext cx="10269489" cy="1253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sz="2133" b="1" kern="0" dirty="0">
                <a:solidFill>
                  <a:srgbClr val="F1C232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01   </a:t>
            </a:r>
            <a:r>
              <a:rPr lang="en-US" b="1" kern="0" dirty="0">
                <a:solidFill>
                  <a:schemeClr val="bg2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there are 10,000+ people in the Silicon Valley, Bangalore and Shanghai right now working to disrupt vulnerable industries</a:t>
            </a:r>
            <a:r>
              <a:rPr lang="en-US" sz="2133" b="1" kern="0" dirty="0">
                <a:solidFill>
                  <a:srgbClr val="FFC000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*</a:t>
            </a:r>
            <a:r>
              <a:rPr lang="en-US" sz="2133" b="1" kern="0" dirty="0">
                <a:solidFill>
                  <a:schemeClr val="bg2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</a:t>
            </a:r>
            <a:endParaRPr lang="en-CA" sz="2133" kern="0" dirty="0">
              <a:solidFill>
                <a:schemeClr val="bg2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endParaRPr lang="en-CA" sz="2133" kern="0" dirty="0">
              <a:solidFill>
                <a:srgbClr val="595959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CA" sz="2133" kern="0" dirty="0">
                <a:solidFill>
                  <a:srgbClr val="595959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</a:t>
            </a:r>
            <a:endParaRPr sz="2133" kern="0" dirty="0">
              <a:solidFill>
                <a:srgbClr val="595959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spcBef>
                <a:spcPts val="2133"/>
              </a:spcBef>
              <a:buClr>
                <a:srgbClr val="000000"/>
              </a:buClr>
            </a:pPr>
            <a:endParaRPr sz="2133" kern="0" dirty="0">
              <a:solidFill>
                <a:srgbClr val="595959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</a:pPr>
            <a:endParaRPr sz="2133" b="1" kern="0" dirty="0">
              <a:solidFill>
                <a:srgbClr val="1A9988"/>
              </a:solidFill>
              <a:latin typeface="Montserrat ExtraBold" panose="020B0604020202020204" charset="0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245421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needle in haystack&quot;">
            <a:extLst>
              <a:ext uri="{FF2B5EF4-FFF2-40B4-BE49-F238E27FC236}">
                <a16:creationId xmlns:a16="http://schemas.microsoft.com/office/drawing/2014/main" id="{86A80D1B-042F-48F7-8648-234F948F53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57143" y="2651418"/>
            <a:ext cx="7844181" cy="394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3" y="1825433"/>
            <a:ext cx="7093707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solidFill>
                  <a:schemeClr val="bg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DISRUPTION- MARKETING </a:t>
            </a:r>
            <a:endParaRPr sz="3200" b="0" dirty="0">
              <a:solidFill>
                <a:schemeClr val="bg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sz="3200" b="0" dirty="0">
              <a:solidFill>
                <a:schemeClr val="bg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>
              <a:solidFill>
                <a:schemeClr val="bg2"/>
              </a:solidFill>
            </a:endParaRPr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28</a:t>
            </a:fld>
            <a:endParaRPr kern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6504614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1075267" y="1785879"/>
            <a:ext cx="10164233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solidFill>
                  <a:schemeClr val="bg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DISRUPTION- MARKET RESEARCH AND AUDIENCE SEGMENTATION</a:t>
            </a:r>
            <a:endParaRPr sz="3200" b="0" dirty="0">
              <a:solidFill>
                <a:schemeClr val="bg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sz="3200" b="0" dirty="0">
              <a:solidFill>
                <a:schemeClr val="bg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>
              <a:solidFill>
                <a:schemeClr val="bg2"/>
              </a:solidFill>
            </a:endParaRPr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29</a:t>
            </a:fld>
            <a:endParaRPr kern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98" name="Picture 2" descr="Image result for target audience segmentation&quot;">
            <a:extLst>
              <a:ext uri="{FF2B5EF4-FFF2-40B4-BE49-F238E27FC236}">
                <a16:creationId xmlns:a16="http://schemas.microsoft.com/office/drawing/2014/main" id="{09389BFB-D064-42B8-96CF-3916CC142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2918162"/>
            <a:ext cx="6953250" cy="37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972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3" y="1825433"/>
            <a:ext cx="10122953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NEW BUSINESS OF TOURISM VOCABULARY 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59"/>
          <p:cNvSpPr txBox="1"/>
          <p:nvPr/>
        </p:nvSpPr>
        <p:spPr>
          <a:xfrm>
            <a:off x="815163" y="5105133"/>
            <a:ext cx="10122953" cy="3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sz="2000" b="1" kern="0" dirty="0">
                <a:solidFill>
                  <a:srgbClr val="FFCD00"/>
                </a:solidFill>
                <a:latin typeface="Montserrat"/>
                <a:ea typeface="Montserrat"/>
                <a:cs typeface="Montserrat"/>
                <a:sym typeface="Montserrat"/>
              </a:rPr>
              <a:t>*	</a:t>
            </a:r>
            <a:r>
              <a:rPr lang="en" sz="2000" b="1" kern="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2000" b="1" kern="0" dirty="0">
                <a:solidFill>
                  <a:srgbClr val="FFCD00"/>
                </a:solidFill>
                <a:latin typeface="Montserrat"/>
                <a:ea typeface="Montserrat"/>
                <a:cs typeface="Montserrat"/>
                <a:sym typeface="Montserrat"/>
              </a:rPr>
              <a:t>|  </a:t>
            </a:r>
            <a:r>
              <a:rPr lang="en" sz="2000" kern="0" dirty="0">
                <a:solidFill>
                  <a:srgbClr val="FFCD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CA" sz="2800" kern="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and who will be tourism’s winners and losers of 		tomorrow?</a:t>
            </a:r>
            <a:endParaRPr sz="2000" b="1" kern="0" dirty="0">
              <a:solidFill>
                <a:schemeClr val="bg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3</a:t>
            </a:fld>
            <a:endParaRPr kern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428;p59">
            <a:extLst>
              <a:ext uri="{FF2B5EF4-FFF2-40B4-BE49-F238E27FC236}">
                <a16:creationId xmlns:a16="http://schemas.microsoft.com/office/drawing/2014/main" id="{96284C1E-F89A-424C-A674-43A208F76E7B}"/>
              </a:ext>
            </a:extLst>
          </p:cNvPr>
          <p:cNvSpPr txBox="1"/>
          <p:nvPr/>
        </p:nvSpPr>
        <p:spPr>
          <a:xfrm>
            <a:off x="1027832" y="3498933"/>
            <a:ext cx="6044800" cy="3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b="1" kern="0" dirty="0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01   | </a:t>
            </a:r>
            <a:r>
              <a:rPr lang="en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-CA" kern="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un tourism </a:t>
            </a:r>
            <a:endParaRPr kern="0" dirty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spcBef>
                <a:spcPts val="2133"/>
              </a:spcBef>
              <a:buClr>
                <a:srgbClr val="000000"/>
              </a:buClr>
            </a:pPr>
            <a:endParaRPr kern="0" dirty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</a:pPr>
            <a:endParaRPr b="1" kern="0" dirty="0">
              <a:solidFill>
                <a:srgbClr val="1A998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" name="Google Shape;431;p59">
            <a:extLst>
              <a:ext uri="{FF2B5EF4-FFF2-40B4-BE49-F238E27FC236}">
                <a16:creationId xmlns:a16="http://schemas.microsoft.com/office/drawing/2014/main" id="{C26307B5-2D8D-4D7F-AF94-65C013F82221}"/>
              </a:ext>
            </a:extLst>
          </p:cNvPr>
          <p:cNvSpPr txBox="1"/>
          <p:nvPr/>
        </p:nvSpPr>
        <p:spPr>
          <a:xfrm>
            <a:off x="1027832" y="3926267"/>
            <a:ext cx="6044800" cy="3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b="1" kern="0" dirty="0">
                <a:solidFill>
                  <a:srgbClr val="FFCD00"/>
                </a:solidFill>
                <a:latin typeface="Montserrat"/>
                <a:ea typeface="Montserrat"/>
                <a:cs typeface="Montserrat"/>
                <a:sym typeface="Montserrat"/>
              </a:rPr>
              <a:t>02 </a:t>
            </a:r>
            <a:r>
              <a:rPr lang="en" b="1" kern="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" b="1" kern="0" dirty="0">
                <a:solidFill>
                  <a:srgbClr val="FFCD00"/>
                </a:solidFill>
                <a:latin typeface="Montserrat"/>
                <a:ea typeface="Montserrat"/>
                <a:cs typeface="Montserrat"/>
                <a:sym typeface="Montserrat"/>
              </a:rPr>
              <a:t>|  </a:t>
            </a:r>
            <a:r>
              <a:rPr lang="en" kern="0" dirty="0">
                <a:solidFill>
                  <a:srgbClr val="FFCD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CA" kern="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de-</a:t>
            </a:r>
            <a:r>
              <a:rPr lang="en-CA" kern="0" dirty="0" err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franchisation</a:t>
            </a:r>
            <a:r>
              <a:rPr lang="en-CA" kern="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800" kern="0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</a:pPr>
            <a:endParaRPr b="1" kern="0" dirty="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Google Shape;432;p59">
            <a:extLst>
              <a:ext uri="{FF2B5EF4-FFF2-40B4-BE49-F238E27FC236}">
                <a16:creationId xmlns:a16="http://schemas.microsoft.com/office/drawing/2014/main" id="{178BEBB1-82CF-4ABD-A04B-4A45706B72FA}"/>
              </a:ext>
            </a:extLst>
          </p:cNvPr>
          <p:cNvSpPr txBox="1"/>
          <p:nvPr/>
        </p:nvSpPr>
        <p:spPr>
          <a:xfrm>
            <a:off x="1027840" y="4332667"/>
            <a:ext cx="4848800" cy="3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15000"/>
              </a:lnSpc>
              <a:spcAft>
                <a:spcPts val="2133"/>
              </a:spcAft>
              <a:buClr>
                <a:srgbClr val="000000"/>
              </a:buClr>
            </a:pPr>
            <a:r>
              <a:rPr lang="en" b="1" kern="0" dirty="0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03   | </a:t>
            </a:r>
            <a:r>
              <a:rPr lang="en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-CA" kern="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de-commoditization </a:t>
            </a:r>
            <a:endParaRPr b="1" kern="0" dirty="0">
              <a:solidFill>
                <a:srgbClr val="1A998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95040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ITB Berlin india&quot;">
            <a:extLst>
              <a:ext uri="{FF2B5EF4-FFF2-40B4-BE49-F238E27FC236}">
                <a16:creationId xmlns:a16="http://schemas.microsoft.com/office/drawing/2014/main" id="{6A69F789-7F3D-4EE9-95A5-9FA082451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/>
          <a:stretch/>
        </p:blipFill>
        <p:spPr bwMode="auto">
          <a:xfrm>
            <a:off x="2538167" y="2549786"/>
            <a:ext cx="7472608" cy="418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1075267" y="1785879"/>
            <a:ext cx="10164233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solidFill>
                  <a:schemeClr val="bg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DISRUPTION- INTERNATIONAL TRADE SHOWS AND EVENTS </a:t>
            </a:r>
            <a:endParaRPr sz="3200" b="0" dirty="0">
              <a:solidFill>
                <a:schemeClr val="bg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sz="3200" b="0" dirty="0">
              <a:solidFill>
                <a:schemeClr val="bg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>
              <a:solidFill>
                <a:schemeClr val="bg2"/>
              </a:solidFill>
            </a:endParaRPr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30</a:t>
            </a:fld>
            <a:endParaRPr kern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2703479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3" y="1825433"/>
            <a:ext cx="7093707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DISRUPTION- TOUR OPERATOR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31</a:t>
            </a:fld>
            <a:endParaRPr kern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269AAE-3B80-4C7E-8299-65ECBEBF2F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65" r="2771" b="20472"/>
          <a:stretch/>
        </p:blipFill>
        <p:spPr>
          <a:xfrm>
            <a:off x="973333" y="2638661"/>
            <a:ext cx="9933579" cy="379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366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3" y="1825433"/>
            <a:ext cx="5122667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DISRUPTION-DMO 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32</a:t>
            </a:fld>
            <a:endParaRPr kern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EF8C3D-DC6B-4425-B22F-B8DD2D913C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34" r="1847" b="20536"/>
          <a:stretch/>
        </p:blipFill>
        <p:spPr>
          <a:xfrm>
            <a:off x="1080436" y="2606038"/>
            <a:ext cx="9729803" cy="394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81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3" y="1825433"/>
            <a:ext cx="7837292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DISRUPTION-TRAVEL RENTALS 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33</a:t>
            </a:fld>
            <a:endParaRPr kern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D09564-0B34-4074-8D24-41E2524379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3" t="8663" r="2233" b="7378"/>
          <a:stretch/>
        </p:blipFill>
        <p:spPr>
          <a:xfrm>
            <a:off x="1075267" y="2587789"/>
            <a:ext cx="9704493" cy="40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719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3" y="1825433"/>
            <a:ext cx="9806427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DISRUPTION-ACCOMMODATIONS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34</a:t>
            </a:fld>
            <a:endParaRPr kern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CD729E-8367-4809-9419-80A655093B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8" t="8618" r="3821" b="7581"/>
          <a:stretch/>
        </p:blipFill>
        <p:spPr>
          <a:xfrm>
            <a:off x="973333" y="2360432"/>
            <a:ext cx="9674347" cy="417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206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3" y="1825433"/>
            <a:ext cx="5122667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OPPORTUNITIES 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35</a:t>
            </a:fld>
            <a:endParaRPr kern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428;p59">
            <a:extLst>
              <a:ext uri="{FF2B5EF4-FFF2-40B4-BE49-F238E27FC236}">
                <a16:creationId xmlns:a16="http://schemas.microsoft.com/office/drawing/2014/main" id="{D7777FAD-2B63-4846-A42D-2DA5FB42F05C}"/>
              </a:ext>
            </a:extLst>
          </p:cNvPr>
          <p:cNvSpPr txBox="1"/>
          <p:nvPr/>
        </p:nvSpPr>
        <p:spPr>
          <a:xfrm>
            <a:off x="923155" y="3167433"/>
            <a:ext cx="10269489" cy="1253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sz="2133" b="1" kern="0" dirty="0">
                <a:solidFill>
                  <a:srgbClr val="F1C232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01   </a:t>
            </a:r>
            <a:r>
              <a:rPr lang="en-US" b="1" kern="0" dirty="0">
                <a:solidFill>
                  <a:schemeClr val="bg2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For 2020 and beyond</a:t>
            </a:r>
            <a:r>
              <a:rPr lang="en-US" sz="2133" b="1" kern="0" dirty="0">
                <a:solidFill>
                  <a:schemeClr val="bg2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</a:t>
            </a:r>
            <a:endParaRPr lang="en-CA" sz="2133" kern="0" dirty="0">
              <a:solidFill>
                <a:schemeClr val="bg2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endParaRPr lang="en-CA" sz="2133" kern="0" dirty="0">
              <a:solidFill>
                <a:srgbClr val="595959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CA" sz="2133" kern="0" dirty="0">
                <a:solidFill>
                  <a:srgbClr val="595959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</a:t>
            </a:r>
            <a:endParaRPr sz="2133" kern="0" dirty="0">
              <a:solidFill>
                <a:srgbClr val="595959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spcBef>
                <a:spcPts val="2133"/>
              </a:spcBef>
              <a:buClr>
                <a:srgbClr val="000000"/>
              </a:buClr>
            </a:pPr>
            <a:endParaRPr sz="2133" kern="0" dirty="0">
              <a:solidFill>
                <a:srgbClr val="595959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</a:pPr>
            <a:endParaRPr sz="2133" b="1" kern="0" dirty="0">
              <a:solidFill>
                <a:srgbClr val="1A9988"/>
              </a:solidFill>
              <a:latin typeface="Montserrat ExtraBold" panose="020B0604020202020204" charset="0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4242972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3" y="1825433"/>
            <a:ext cx="5122667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OPPORTUNITIES 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36</a:t>
            </a:fld>
            <a:endParaRPr kern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428;p59">
            <a:extLst>
              <a:ext uri="{FF2B5EF4-FFF2-40B4-BE49-F238E27FC236}">
                <a16:creationId xmlns:a16="http://schemas.microsoft.com/office/drawing/2014/main" id="{D7777FAD-2B63-4846-A42D-2DA5FB42F05C}"/>
              </a:ext>
            </a:extLst>
          </p:cNvPr>
          <p:cNvSpPr txBox="1"/>
          <p:nvPr/>
        </p:nvSpPr>
        <p:spPr>
          <a:xfrm>
            <a:off x="973333" y="3147113"/>
            <a:ext cx="10269489" cy="1253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sz="2133" b="1" kern="0" dirty="0">
                <a:solidFill>
                  <a:srgbClr val="F1C232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01</a:t>
            </a:r>
            <a:endParaRPr lang="en-CA" sz="2133" kern="0" dirty="0">
              <a:solidFill>
                <a:schemeClr val="bg2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endParaRPr lang="en-CA" sz="2133" kern="0" dirty="0">
              <a:solidFill>
                <a:srgbClr val="595959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CA" sz="2133" kern="0" dirty="0">
                <a:solidFill>
                  <a:srgbClr val="595959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</a:t>
            </a:r>
            <a:endParaRPr sz="2133" kern="0" dirty="0">
              <a:solidFill>
                <a:srgbClr val="595959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spcBef>
                <a:spcPts val="2133"/>
              </a:spcBef>
              <a:buClr>
                <a:srgbClr val="000000"/>
              </a:buClr>
            </a:pPr>
            <a:endParaRPr sz="2133" kern="0" dirty="0">
              <a:solidFill>
                <a:srgbClr val="595959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</a:pPr>
            <a:endParaRPr sz="2133" b="1" kern="0" dirty="0">
              <a:solidFill>
                <a:srgbClr val="1A9988"/>
              </a:solidFill>
              <a:latin typeface="Montserrat ExtraBold" panose="020B0604020202020204" charset="0"/>
              <a:ea typeface="Lato"/>
              <a:cs typeface="Lato"/>
              <a:sym typeface="Lat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FFDD90-546E-49C9-879C-AA5306F04FDC}"/>
              </a:ext>
            </a:extLst>
          </p:cNvPr>
          <p:cNvSpPr txBox="1"/>
          <p:nvPr/>
        </p:nvSpPr>
        <p:spPr>
          <a:xfrm>
            <a:off x="1920717" y="2907967"/>
            <a:ext cx="8323716" cy="342516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16" i="1" dirty="0">
                <a:solidFill>
                  <a:schemeClr val="bg2"/>
                </a:solidFill>
                <a:latin typeface="Montserrat ExtraBold" panose="020B0604020202020204" charset="0"/>
                <a:cs typeface="Georgia" charset="0"/>
              </a:rPr>
              <a:t>Be the Disrupter of the </a:t>
            </a:r>
            <a:r>
              <a:rPr lang="en-US" sz="9626" i="1" dirty="0">
                <a:solidFill>
                  <a:schemeClr val="bg2"/>
                </a:solidFill>
                <a:latin typeface="Montserrat ExtraBold" panose="020B0604020202020204" charset="0"/>
                <a:cs typeface="Georgia" charset="0"/>
              </a:rPr>
              <a:t>MASS</a:t>
            </a:r>
            <a:r>
              <a:rPr lang="en-US" sz="8824" i="1" dirty="0">
                <a:solidFill>
                  <a:schemeClr val="bg2"/>
                </a:solidFill>
                <a:latin typeface="Montserrat ExtraBold" panose="020B0604020202020204" charset="0"/>
                <a:cs typeface="Georgia" charset="0"/>
              </a:rPr>
              <a:t> </a:t>
            </a:r>
          </a:p>
          <a:p>
            <a:pPr algn="ctr"/>
            <a:r>
              <a:rPr lang="en-US" sz="6016" i="1" dirty="0">
                <a:solidFill>
                  <a:schemeClr val="bg2"/>
                </a:solidFill>
                <a:latin typeface="Montserrat ExtraBold" panose="020B0604020202020204" charset="0"/>
                <a:cs typeface="Georgia" charset="0"/>
              </a:rPr>
              <a:t>destination</a:t>
            </a:r>
            <a:endParaRPr lang="en-US" sz="4612" dirty="0">
              <a:solidFill>
                <a:schemeClr val="bg2"/>
              </a:solidFill>
              <a:latin typeface="Montserrat Extra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5656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3" y="1825433"/>
            <a:ext cx="10302041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SHIFT THE TOURISM MINDSET</a:t>
            </a:r>
            <a:b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en-CA" sz="2667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(from tourism consumption to contribution)</a:t>
            </a:r>
            <a:endParaRPr sz="2667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8" name="Google Shape;428;p59"/>
          <p:cNvSpPr txBox="1"/>
          <p:nvPr/>
        </p:nvSpPr>
        <p:spPr>
          <a:xfrm>
            <a:off x="1027832" y="3498933"/>
            <a:ext cx="9081739" cy="3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2133" b="1" dirty="0">
                <a:solidFill>
                  <a:srgbClr val="F1C232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01   | </a:t>
            </a:r>
            <a:r>
              <a:rPr lang="en" sz="2133" dirty="0"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 </a:t>
            </a:r>
            <a:r>
              <a:rPr lang="en" sz="2133" dirty="0">
                <a:solidFill>
                  <a:schemeClr val="accent1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</a:t>
            </a:r>
            <a:r>
              <a:rPr lang="en-CA" sz="2133" dirty="0">
                <a:solidFill>
                  <a:schemeClr val="accent1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and engage a new set of values-based, higher yield influential travelers for the future</a:t>
            </a:r>
            <a:endParaRPr sz="2133" dirty="0">
              <a:solidFill>
                <a:schemeClr val="accent1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spcBef>
                <a:spcPts val="2133"/>
              </a:spcBef>
            </a:pPr>
            <a:endParaRPr sz="2133" dirty="0">
              <a:solidFill>
                <a:schemeClr val="accent1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</a:pPr>
            <a:endParaRPr sz="2133" b="1" dirty="0">
              <a:solidFill>
                <a:schemeClr val="dk1"/>
              </a:solidFill>
              <a:latin typeface="Montserrat ExtraBold" panose="020B0604020202020204" charset="0"/>
              <a:ea typeface="Lato"/>
              <a:cs typeface="Lato"/>
              <a:sym typeface="Lato"/>
            </a:endParaRPr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>
                <a:latin typeface="Montserrat"/>
                <a:ea typeface="Montserrat"/>
                <a:cs typeface="Montserrat"/>
                <a:sym typeface="Montserrat"/>
              </a:rPr>
              <a:pPr/>
              <a:t>37</a:t>
            </a:fld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1470922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3" y="1825433"/>
            <a:ext cx="10302041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SHIFT THE TOURISM MINDSET</a:t>
            </a:r>
            <a:b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en-CA" sz="2667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(from tourism consumption to contribution)</a:t>
            </a:r>
            <a:endParaRPr sz="2667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8" name="Google Shape;428;p59"/>
          <p:cNvSpPr txBox="1"/>
          <p:nvPr/>
        </p:nvSpPr>
        <p:spPr>
          <a:xfrm>
            <a:off x="1027832" y="3498932"/>
            <a:ext cx="9081739" cy="170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2133" b="1" dirty="0">
                <a:solidFill>
                  <a:srgbClr val="F1C232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01   | </a:t>
            </a:r>
            <a:r>
              <a:rPr lang="en" sz="2133" dirty="0"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 </a:t>
            </a:r>
            <a:r>
              <a:rPr lang="en-CA" sz="2133" dirty="0">
                <a:solidFill>
                  <a:schemeClr val="accent1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develop</a:t>
            </a:r>
            <a:r>
              <a:rPr lang="en" sz="2133" dirty="0">
                <a:solidFill>
                  <a:schemeClr val="accent1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a </a:t>
            </a:r>
            <a:r>
              <a:rPr lang="en-CA" sz="2133" dirty="0">
                <a:solidFill>
                  <a:schemeClr val="accent1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local and authentic </a:t>
            </a:r>
            <a:r>
              <a:rPr lang="en" sz="2133" dirty="0">
                <a:solidFill>
                  <a:schemeClr val="accent1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exp</a:t>
            </a:r>
            <a:r>
              <a:rPr lang="en-CA" sz="2133" dirty="0" err="1">
                <a:solidFill>
                  <a:schemeClr val="accent1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eriential</a:t>
            </a:r>
            <a:r>
              <a:rPr lang="en-CA" sz="2133" dirty="0">
                <a:solidFill>
                  <a:schemeClr val="accent1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tourism destination and engage a new set of values-based, purpose-driven, higher yield, influential travelers to visit and share your home. </a:t>
            </a:r>
            <a:endParaRPr sz="2133" dirty="0">
              <a:solidFill>
                <a:schemeClr val="accent1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spcBef>
                <a:spcPts val="2133"/>
              </a:spcBef>
            </a:pPr>
            <a:endParaRPr sz="2133" dirty="0">
              <a:solidFill>
                <a:schemeClr val="accent1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</a:pPr>
            <a:endParaRPr sz="2133" b="1" dirty="0">
              <a:solidFill>
                <a:schemeClr val="dk1"/>
              </a:solidFill>
              <a:latin typeface="Montserrat ExtraBold" panose="020B0604020202020204" charset="0"/>
              <a:ea typeface="Lato"/>
              <a:cs typeface="Lato"/>
              <a:sym typeface="Lato"/>
            </a:endParaRPr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>
                <a:latin typeface="Montserrat"/>
                <a:ea typeface="Montserrat"/>
                <a:cs typeface="Montserrat"/>
                <a:sym typeface="Montserrat"/>
              </a:rPr>
              <a:pPr/>
              <a:t>38</a:t>
            </a:fld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9814042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3" y="1825433"/>
            <a:ext cx="10302041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HOW?</a:t>
            </a:r>
            <a:b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8" name="Google Shape;428;p59"/>
          <p:cNvSpPr txBox="1"/>
          <p:nvPr/>
        </p:nvSpPr>
        <p:spPr>
          <a:xfrm>
            <a:off x="1027832" y="3498932"/>
            <a:ext cx="9081739" cy="3028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indent="-457200">
              <a:lnSpc>
                <a:spcPct val="115000"/>
              </a:lnSpc>
              <a:buAutoNum type="arabicPlain"/>
            </a:pPr>
            <a:r>
              <a:rPr lang="en" sz="2133" b="1" dirty="0">
                <a:solidFill>
                  <a:srgbClr val="F1C232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|</a:t>
            </a:r>
            <a:r>
              <a:rPr lang="en-US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n-US" sz="2130" dirty="0">
                <a:solidFill>
                  <a:schemeClr val="bg2">
                    <a:lumMod val="75000"/>
                    <a:lumOff val="25000"/>
                  </a:schemeClr>
                </a:solidFill>
                <a:latin typeface="Monserrat"/>
              </a:rPr>
              <a:t>Develop a new social contract between the DMO and its stakeholders/community and then with the destination and the visitor…</a:t>
            </a:r>
            <a:br>
              <a:rPr lang="en-US" altLang="en-US" sz="2130" dirty="0">
                <a:solidFill>
                  <a:schemeClr val="bg2">
                    <a:lumMod val="75000"/>
                    <a:lumOff val="25000"/>
                  </a:schemeClr>
                </a:solidFill>
                <a:latin typeface="Monserrat"/>
              </a:rPr>
            </a:br>
            <a:endParaRPr lang="en-US" altLang="en-US" sz="2130" dirty="0">
              <a:solidFill>
                <a:schemeClr val="bg2">
                  <a:lumMod val="75000"/>
                  <a:lumOff val="25000"/>
                </a:schemeClr>
              </a:solidFill>
              <a:latin typeface="Monserrat"/>
            </a:endParaRPr>
          </a:p>
          <a:p>
            <a:pPr>
              <a:lnSpc>
                <a:spcPct val="115000"/>
              </a:lnSpc>
            </a:pPr>
            <a:r>
              <a:rPr lang="en-US" altLang="en-US" sz="2130" dirty="0">
                <a:solidFill>
                  <a:schemeClr val="bg2">
                    <a:lumMod val="75000"/>
                    <a:lumOff val="25000"/>
                  </a:schemeClr>
                </a:solidFill>
                <a:latin typeface="Monserrat"/>
              </a:rPr>
              <a:t>Engage the visitor in our environment and in our culture so they share in its protection</a:t>
            </a:r>
          </a:p>
          <a:p>
            <a:pPr>
              <a:lnSpc>
                <a:spcPct val="115000"/>
              </a:lnSpc>
            </a:pPr>
            <a:br>
              <a:rPr lang="en-US" altLang="en-US" sz="2130" dirty="0">
                <a:solidFill>
                  <a:schemeClr val="bg2">
                    <a:lumMod val="75000"/>
                    <a:lumOff val="25000"/>
                  </a:schemeClr>
                </a:solidFill>
                <a:latin typeface="Monserrat"/>
              </a:rPr>
            </a:br>
            <a:r>
              <a:rPr lang="en-US" altLang="en-US" sz="2130" dirty="0">
                <a:solidFill>
                  <a:schemeClr val="bg2">
                    <a:lumMod val="75000"/>
                    <a:lumOff val="25000"/>
                  </a:schemeClr>
                </a:solidFill>
                <a:latin typeface="Monserrat"/>
              </a:rPr>
              <a:t> (and hold each other to account)</a:t>
            </a:r>
            <a:endParaRPr sz="2130" b="1" dirty="0">
              <a:solidFill>
                <a:schemeClr val="bg2">
                  <a:lumMod val="75000"/>
                  <a:lumOff val="25000"/>
                </a:schemeClr>
              </a:solidFill>
              <a:latin typeface="Monserrat"/>
              <a:ea typeface="Lato"/>
              <a:cs typeface="Lato"/>
              <a:sym typeface="Lato"/>
            </a:endParaRPr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>
                <a:latin typeface="Montserrat"/>
                <a:ea typeface="Montserrat"/>
                <a:cs typeface="Montserrat"/>
                <a:sym typeface="Montserrat"/>
              </a:rPr>
              <a:pPr/>
              <a:t>39</a:t>
            </a:fld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999749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3" y="1825433"/>
            <a:ext cx="5122667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59"/>
          <p:cNvSpPr txBox="1"/>
          <p:nvPr/>
        </p:nvSpPr>
        <p:spPr>
          <a:xfrm>
            <a:off x="973334" y="4281129"/>
            <a:ext cx="10122953" cy="3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</a:pPr>
            <a:endParaRPr sz="2133" b="1" kern="0" dirty="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4</a:t>
            </a:fld>
            <a:endParaRPr kern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428;p59">
            <a:extLst>
              <a:ext uri="{FF2B5EF4-FFF2-40B4-BE49-F238E27FC236}">
                <a16:creationId xmlns:a16="http://schemas.microsoft.com/office/drawing/2014/main" id="{D7777FAD-2B63-4846-A42D-2DA5FB42F05C}"/>
              </a:ext>
            </a:extLst>
          </p:cNvPr>
          <p:cNvSpPr txBox="1"/>
          <p:nvPr/>
        </p:nvSpPr>
        <p:spPr>
          <a:xfrm>
            <a:off x="826797" y="3261874"/>
            <a:ext cx="10269489" cy="1019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sz="2133" b="1" kern="0" dirty="0">
                <a:solidFill>
                  <a:srgbClr val="F1C232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01   | </a:t>
            </a:r>
            <a:r>
              <a:rPr lang="en" sz="2133" kern="0" dirty="0">
                <a:solidFill>
                  <a:srgbClr val="000000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 </a:t>
            </a:r>
            <a:r>
              <a:rPr lang="en" sz="2133" kern="0" dirty="0">
                <a:solidFill>
                  <a:srgbClr val="595959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</a:t>
            </a:r>
            <a:r>
              <a:rPr lang="en-CA" sz="2133" kern="0" dirty="0">
                <a:solidFill>
                  <a:srgbClr val="595959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Because most of us are in….</a:t>
            </a:r>
            <a:endParaRPr lang="en-CA" sz="2133" kern="0" dirty="0">
              <a:solidFill>
                <a:srgbClr val="FFC000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endParaRPr lang="en-CA" sz="2133" kern="0" dirty="0">
              <a:solidFill>
                <a:srgbClr val="595959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CA" sz="2133" kern="0" dirty="0">
                <a:solidFill>
                  <a:srgbClr val="595959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</a:t>
            </a:r>
            <a:endParaRPr sz="2133" kern="0" dirty="0">
              <a:solidFill>
                <a:srgbClr val="595959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</a:pPr>
            <a:endParaRPr sz="2133" b="1" kern="0" dirty="0">
              <a:solidFill>
                <a:srgbClr val="1A9988"/>
              </a:solidFill>
              <a:latin typeface="Montserrat ExtraBold" panose="020B0604020202020204" charset="0"/>
              <a:ea typeface="Lato"/>
              <a:cs typeface="Lato"/>
              <a:sym typeface="Lato"/>
            </a:endParaRPr>
          </a:p>
        </p:txBody>
      </p:sp>
      <p:pic>
        <p:nvPicPr>
          <p:cNvPr id="1026" name="Picture 2" descr="Image result for airplane mode">
            <a:extLst>
              <a:ext uri="{FF2B5EF4-FFF2-40B4-BE49-F238E27FC236}">
                <a16:creationId xmlns:a16="http://schemas.microsoft.com/office/drawing/2014/main" id="{99D9A1F4-5736-456E-B5A8-B99291F77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241" y="1377120"/>
            <a:ext cx="5879459" cy="440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3305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3" y="1825433"/>
            <a:ext cx="10302041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HOW?</a:t>
            </a:r>
            <a:b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>
                <a:latin typeface="Montserrat"/>
                <a:ea typeface="Montserrat"/>
                <a:cs typeface="Montserrat"/>
                <a:sym typeface="Montserrat"/>
              </a:rPr>
              <a:pPr/>
              <a:t>40</a:t>
            </a:fld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7E3407-BE25-4017-8252-96D426F607BA}"/>
              </a:ext>
            </a:extLst>
          </p:cNvPr>
          <p:cNvSpPr txBox="1"/>
          <p:nvPr/>
        </p:nvSpPr>
        <p:spPr>
          <a:xfrm>
            <a:off x="7477760" y="3520863"/>
            <a:ext cx="4714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uLnTx/>
                <a:uFillTx/>
                <a:latin typeface="Georgia (Headings)"/>
                <a:ea typeface="+mn-ea"/>
                <a:cs typeface="+mn-cs"/>
              </a:rPr>
              <a:t>TRAVELLER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uLnTx/>
                <a:uFillTx/>
                <a:latin typeface="Georgia (Headings)"/>
                <a:ea typeface="+mn-ea"/>
                <a:cs typeface="+mn-cs"/>
              </a:rPr>
              <a:t>SOCIAL RESPONSIBILITY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BE0D80-6092-4B6D-A97A-E195C570BC9A}"/>
              </a:ext>
            </a:extLst>
          </p:cNvPr>
          <p:cNvSpPr txBox="1"/>
          <p:nvPr/>
        </p:nvSpPr>
        <p:spPr>
          <a:xfrm>
            <a:off x="955040" y="3520863"/>
            <a:ext cx="4023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Georgia (Headings)"/>
                <a:ea typeface="+mn-ea"/>
                <a:cs typeface="+mn-cs"/>
              </a:rPr>
              <a:t>DESTINATION SOCIAL RESPONSIBILITY</a:t>
            </a:r>
          </a:p>
        </p:txBody>
      </p:sp>
      <p:sp>
        <p:nvSpPr>
          <p:cNvPr id="11" name="Plus Sign 10">
            <a:extLst>
              <a:ext uri="{FF2B5EF4-FFF2-40B4-BE49-F238E27FC236}">
                <a16:creationId xmlns:a16="http://schemas.microsoft.com/office/drawing/2014/main" id="{72A4338E-0768-4BF4-B24B-03645B16FD23}"/>
              </a:ext>
            </a:extLst>
          </p:cNvPr>
          <p:cNvSpPr/>
          <p:nvPr/>
        </p:nvSpPr>
        <p:spPr>
          <a:xfrm>
            <a:off x="5552440" y="3651514"/>
            <a:ext cx="1351280" cy="1308358"/>
          </a:xfrm>
          <a:prstGeom prst="mathPlus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3844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4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86" name="Google Shape;486;p64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89" name="Google Shape;489;p64"/>
          <p:cNvSpPr txBox="1">
            <a:spLocks noGrp="1"/>
          </p:cNvSpPr>
          <p:nvPr>
            <p:ph type="title"/>
          </p:nvPr>
        </p:nvSpPr>
        <p:spPr>
          <a:xfrm>
            <a:off x="973333" y="1665467"/>
            <a:ext cx="10074000" cy="83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SUSTAINABLE FUTURES MINDSET 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r>
              <a:rPr lang="en" sz="24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The New, </a:t>
            </a:r>
            <a:r>
              <a:rPr lang="en-CA" sz="24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Sustainable</a:t>
            </a:r>
            <a:r>
              <a:rPr lang="en" sz="24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 Tourism Economy</a:t>
            </a:r>
            <a:endParaRPr sz="24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91" name="Google Shape;49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4421" y="6626700"/>
            <a:ext cx="8255328" cy="300333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64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41</a:t>
            </a:fld>
            <a:endParaRPr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C996567-F25C-4405-B22C-E789386F9D77}"/>
              </a:ext>
            </a:extLst>
          </p:cNvPr>
          <p:cNvSpPr/>
          <p:nvPr/>
        </p:nvSpPr>
        <p:spPr>
          <a:xfrm>
            <a:off x="1314421" y="2690756"/>
            <a:ext cx="3054444" cy="1940411"/>
          </a:xfrm>
          <a:prstGeom prst="rect">
            <a:avLst/>
          </a:prstGeom>
          <a:solidFill>
            <a:srgbClr val="44546A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C45B87D-F145-486B-BC92-B096D3784149}"/>
              </a:ext>
            </a:extLst>
          </p:cNvPr>
          <p:cNvSpPr/>
          <p:nvPr/>
        </p:nvSpPr>
        <p:spPr>
          <a:xfrm>
            <a:off x="4461032" y="2690756"/>
            <a:ext cx="3054444" cy="1940411"/>
          </a:xfrm>
          <a:prstGeom prst="rect">
            <a:avLst/>
          </a:prstGeom>
          <a:solidFill>
            <a:srgbClr val="44546A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57853CC-8FCA-4233-B95A-980CECCD5304}"/>
              </a:ext>
            </a:extLst>
          </p:cNvPr>
          <p:cNvSpPr/>
          <p:nvPr/>
        </p:nvSpPr>
        <p:spPr>
          <a:xfrm>
            <a:off x="1314421" y="4747258"/>
            <a:ext cx="3054444" cy="1940411"/>
          </a:xfrm>
          <a:prstGeom prst="rect">
            <a:avLst/>
          </a:prstGeom>
          <a:solidFill>
            <a:srgbClr val="44546A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7032223-4C61-49B1-AA19-9A9D585D71F6}"/>
              </a:ext>
            </a:extLst>
          </p:cNvPr>
          <p:cNvSpPr/>
          <p:nvPr/>
        </p:nvSpPr>
        <p:spPr>
          <a:xfrm>
            <a:off x="4461032" y="4720365"/>
            <a:ext cx="3054444" cy="1940411"/>
          </a:xfrm>
          <a:prstGeom prst="rect">
            <a:avLst/>
          </a:prstGeom>
          <a:solidFill>
            <a:srgbClr val="44546A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lowchart: Connector 46">
            <a:extLst>
              <a:ext uri="{FF2B5EF4-FFF2-40B4-BE49-F238E27FC236}">
                <a16:creationId xmlns:a16="http://schemas.microsoft.com/office/drawing/2014/main" id="{B183F21E-D154-44C7-A291-3589BC75077D}"/>
              </a:ext>
            </a:extLst>
          </p:cNvPr>
          <p:cNvSpPr/>
          <p:nvPr/>
        </p:nvSpPr>
        <p:spPr>
          <a:xfrm>
            <a:off x="3485333" y="3799513"/>
            <a:ext cx="1951397" cy="1878057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67AF74A-2289-4737-AFD1-67E36C27089C}"/>
              </a:ext>
            </a:extLst>
          </p:cNvPr>
          <p:cNvSpPr txBox="1"/>
          <p:nvPr/>
        </p:nvSpPr>
        <p:spPr>
          <a:xfrm>
            <a:off x="3658968" y="4251080"/>
            <a:ext cx="1604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prstClr val="black"/>
                </a:solidFill>
                <a:latin typeface="Calibri" panose="020F0502020204030204"/>
              </a:rPr>
              <a:t>Sustainable Tourism Future Mindset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AC0B52E-7475-4D57-B46C-7843045B94C9}"/>
              </a:ext>
            </a:extLst>
          </p:cNvPr>
          <p:cNvSpPr txBox="1"/>
          <p:nvPr/>
        </p:nvSpPr>
        <p:spPr>
          <a:xfrm>
            <a:off x="1830957" y="3146612"/>
            <a:ext cx="1828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prstClr val="white"/>
                </a:solidFill>
                <a:latin typeface="Calibri" panose="020F0502020204030204"/>
              </a:rPr>
              <a:t>The Responsible Traveller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642660A-4DF4-4DF3-8223-7A77DF238045}"/>
              </a:ext>
            </a:extLst>
          </p:cNvPr>
          <p:cNvSpPr txBox="1"/>
          <p:nvPr/>
        </p:nvSpPr>
        <p:spPr>
          <a:xfrm>
            <a:off x="4976166" y="3138452"/>
            <a:ext cx="1828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prstClr val="white"/>
                </a:solidFill>
                <a:latin typeface="Calibri" panose="020F0502020204030204"/>
              </a:rPr>
              <a:t>The Responsible Destination (DMO)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46EA5C2-6839-4805-9F90-34AE3DF2FD07}"/>
              </a:ext>
            </a:extLst>
          </p:cNvPr>
          <p:cNvSpPr txBox="1"/>
          <p:nvPr/>
        </p:nvSpPr>
        <p:spPr>
          <a:xfrm>
            <a:off x="1810702" y="5354403"/>
            <a:ext cx="1828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prstClr val="white"/>
                </a:solidFill>
                <a:latin typeface="Calibri" panose="020F0502020204030204"/>
              </a:rPr>
              <a:t>The Responsible Host Community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2DB5C02-E03E-462E-82C9-11FF676624EC}"/>
              </a:ext>
            </a:extLst>
          </p:cNvPr>
          <p:cNvSpPr txBox="1"/>
          <p:nvPr/>
        </p:nvSpPr>
        <p:spPr>
          <a:xfrm>
            <a:off x="5170929" y="5354404"/>
            <a:ext cx="1828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prstClr val="white"/>
                </a:solidFill>
                <a:latin typeface="Calibri" panose="020F0502020204030204"/>
              </a:rPr>
              <a:t>The Responsible Operator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488503-D1B8-491F-9C9D-8E50DD616A40}"/>
              </a:ext>
            </a:extLst>
          </p:cNvPr>
          <p:cNvSpPr txBox="1"/>
          <p:nvPr/>
        </p:nvSpPr>
        <p:spPr>
          <a:xfrm>
            <a:off x="7893840" y="2685982"/>
            <a:ext cx="4061012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dirty="0">
                <a:solidFill>
                  <a:schemeClr val="bg2"/>
                </a:solidFill>
                <a:latin typeface="Calibri" panose="020F0502020204030204"/>
              </a:rPr>
              <a:t>Co-create the tourism destination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dirty="0">
                <a:solidFill>
                  <a:schemeClr val="bg2"/>
                </a:solidFill>
                <a:latin typeface="Calibri" panose="020F0502020204030204"/>
              </a:rPr>
              <a:t>Accounting for the true costs of tourism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dirty="0">
                <a:solidFill>
                  <a:schemeClr val="bg2"/>
                </a:solidFill>
                <a:latin typeface="Calibri" panose="020F0502020204030204"/>
              </a:rPr>
              <a:t>Aware of economic, environmental and social impacts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dirty="0">
                <a:solidFill>
                  <a:schemeClr val="bg2"/>
                </a:solidFill>
                <a:latin typeface="Calibri" panose="020F0502020204030204"/>
              </a:rPr>
              <a:t>Quality over quantity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dirty="0">
                <a:solidFill>
                  <a:schemeClr val="bg2"/>
                </a:solidFill>
                <a:latin typeface="Calibri" panose="020F0502020204030204"/>
              </a:rPr>
              <a:t>Buys local when possible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dirty="0">
                <a:solidFill>
                  <a:schemeClr val="bg2"/>
                </a:solidFill>
                <a:latin typeface="Calibri" panose="020F0502020204030204"/>
              </a:rPr>
              <a:t>Authenticity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dirty="0">
                <a:solidFill>
                  <a:schemeClr val="bg2"/>
                </a:solidFill>
                <a:latin typeface="Calibri" panose="020F0502020204030204"/>
              </a:rPr>
              <a:t>Co-creates content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dirty="0">
                <a:solidFill>
                  <a:schemeClr val="bg2"/>
                </a:solidFill>
                <a:latin typeface="Calibri" panose="020F0502020204030204"/>
              </a:rPr>
              <a:t>Social change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dirty="0">
                <a:solidFill>
                  <a:schemeClr val="bg2"/>
                </a:solidFill>
                <a:latin typeface="Calibri" panose="020F0502020204030204"/>
              </a:rPr>
              <a:t>Preference to visit socially aware places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dirty="0">
                <a:solidFill>
                  <a:schemeClr val="bg2"/>
                </a:solidFill>
                <a:latin typeface="Calibri" panose="020F0502020204030204"/>
              </a:rPr>
              <a:t>Prefers to work with socially aware operators </a:t>
            </a:r>
          </a:p>
          <a:p>
            <a:pPr algn="ctr"/>
            <a:r>
              <a:rPr lang="en-CA" dirty="0">
                <a:solidFill>
                  <a:schemeClr val="bg2"/>
                </a:solidFill>
                <a:latin typeface="Calibri" panose="020F0502020204030204"/>
              </a:rPr>
              <a:t> </a:t>
            </a:r>
          </a:p>
          <a:p>
            <a:pPr algn="ctr"/>
            <a:endParaRPr lang="en-CA" dirty="0">
              <a:solidFill>
                <a:schemeClr val="bg2"/>
              </a:solidFill>
              <a:latin typeface="Calibri" panose="020F0502020204030204"/>
            </a:endParaRPr>
          </a:p>
          <a:p>
            <a:pPr algn="ctr"/>
            <a:endParaRPr lang="en-CA" dirty="0">
              <a:solidFill>
                <a:schemeClr val="bg2"/>
              </a:solidFill>
              <a:latin typeface="Calibri" panose="020F0502020204030204"/>
            </a:endParaRPr>
          </a:p>
          <a:p>
            <a:pPr algn="ctr"/>
            <a:endParaRPr lang="en-CA" dirty="0">
              <a:solidFill>
                <a:schemeClr val="bg2"/>
              </a:solidFill>
              <a:latin typeface="Calibri" panose="020F0502020204030204"/>
            </a:endParaRPr>
          </a:p>
          <a:p>
            <a:pPr algn="ctr"/>
            <a:endParaRPr lang="en-CA" dirty="0">
              <a:solidFill>
                <a:schemeClr val="bg2"/>
              </a:solidFill>
              <a:latin typeface="Calibri" panose="020F0502020204030204"/>
            </a:endParaRPr>
          </a:p>
          <a:p>
            <a:pPr algn="ctr"/>
            <a:endParaRPr lang="en-CA" dirty="0">
              <a:solidFill>
                <a:schemeClr val="bg2"/>
              </a:solidFill>
              <a:latin typeface="Calibri" panose="020F0502020204030204"/>
            </a:endParaRPr>
          </a:p>
          <a:p>
            <a:pPr algn="ctr"/>
            <a:endParaRPr lang="en-CA" dirty="0">
              <a:solidFill>
                <a:schemeClr val="bg2"/>
              </a:solidFill>
              <a:latin typeface="Calibri" panose="020F0502020204030204"/>
            </a:endParaRPr>
          </a:p>
          <a:p>
            <a:pPr algn="ctr"/>
            <a:endParaRPr lang="en-CA" dirty="0">
              <a:solidFill>
                <a:schemeClr val="bg2"/>
              </a:solidFill>
              <a:latin typeface="Calibri" panose="020F0502020204030204"/>
            </a:endParaRPr>
          </a:p>
          <a:p>
            <a:pPr algn="ctr"/>
            <a:endParaRPr lang="en-CA" dirty="0">
              <a:solidFill>
                <a:schemeClr val="bg2"/>
              </a:solidFill>
              <a:latin typeface="Calibri" panose="020F0502020204030204"/>
            </a:endParaRPr>
          </a:p>
          <a:p>
            <a:pPr algn="ctr"/>
            <a:endParaRPr lang="en-CA" dirty="0">
              <a:solidFill>
                <a:schemeClr val="bg2"/>
              </a:solidFill>
              <a:latin typeface="Calibri" panose="020F0502020204030204"/>
            </a:endParaRPr>
          </a:p>
          <a:p>
            <a:pPr algn="ctr"/>
            <a:endParaRPr lang="en-CA" dirty="0">
              <a:solidFill>
                <a:schemeClr val="bg2"/>
              </a:solidFill>
              <a:latin typeface="Calibri" panose="020F0502020204030204"/>
            </a:endParaRPr>
          </a:p>
          <a:p>
            <a:pPr algn="ctr"/>
            <a:r>
              <a:rPr lang="en-CA" dirty="0">
                <a:solidFill>
                  <a:schemeClr val="bg2"/>
                </a:solidFill>
                <a:latin typeface="Calibri" panose="020F050202020403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30036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0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43" name="Google Shape;443;p60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445" name="Google Shape;445;p60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60"/>
          <p:cNvSpPr txBox="1">
            <a:spLocks noGrp="1"/>
          </p:cNvSpPr>
          <p:nvPr>
            <p:ph type="title"/>
          </p:nvPr>
        </p:nvSpPr>
        <p:spPr>
          <a:xfrm>
            <a:off x="973333" y="1825433"/>
            <a:ext cx="10043963" cy="401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1597">
              <a:buSzPts val="2400"/>
            </a:pPr>
            <a:r>
              <a:rPr lang="en-CA" sz="3200" dirty="0">
                <a:latin typeface="Montserrat"/>
                <a:ea typeface="Montserrat"/>
                <a:cs typeface="Montserrat"/>
                <a:sym typeface="Montserrat"/>
              </a:rPr>
              <a:t>WHAT IS DESTINATION SOCIAL RESPONSIBILITY (DSR)?</a:t>
            </a:r>
            <a:endParaRPr sz="3200" dirty="0">
              <a:latin typeface="Montserrat"/>
              <a:ea typeface="Montserrat"/>
              <a:cs typeface="Montserrat"/>
              <a:sym typeface="Montserrat"/>
            </a:endParaRPr>
          </a:p>
          <a:p>
            <a:br>
              <a:rPr lang="en-CA" sz="2400" dirty="0">
                <a:latin typeface="Montserrat"/>
                <a:ea typeface="Montserrat"/>
                <a:cs typeface="Montserrat"/>
                <a:sym typeface="Montserrat"/>
              </a:rPr>
            </a:b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7" name="Google Shape;447;p60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42</a:t>
            </a:fld>
            <a:endParaRPr/>
          </a:p>
        </p:txBody>
      </p:sp>
      <p:sp>
        <p:nvSpPr>
          <p:cNvPr id="7" name="Google Shape;431;p59">
            <a:extLst>
              <a:ext uri="{FF2B5EF4-FFF2-40B4-BE49-F238E27FC236}">
                <a16:creationId xmlns:a16="http://schemas.microsoft.com/office/drawing/2014/main" id="{B3FC1AED-1761-43FE-B49F-3F271E033F3D}"/>
              </a:ext>
            </a:extLst>
          </p:cNvPr>
          <p:cNvSpPr txBox="1"/>
          <p:nvPr/>
        </p:nvSpPr>
        <p:spPr>
          <a:xfrm>
            <a:off x="1075267" y="2547321"/>
            <a:ext cx="4701704" cy="622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457200">
              <a:lnSpc>
                <a:spcPct val="115000"/>
              </a:lnSpc>
              <a:buAutoNum type="arabicPlain"/>
            </a:pPr>
            <a:r>
              <a:rPr lang="en" sz="2133" b="1" dirty="0">
                <a:solidFill>
                  <a:srgbClr val="FFCD00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|  </a:t>
            </a:r>
            <a:r>
              <a:rPr lang="en" sz="2133" dirty="0">
                <a:solidFill>
                  <a:srgbClr val="FFCD00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</a:t>
            </a:r>
            <a:r>
              <a:rPr lang="en-CA" sz="2133" dirty="0">
                <a:solidFill>
                  <a:srgbClr val="434343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The story of our destination. What is our core purpose? </a:t>
            </a:r>
          </a:p>
          <a:p>
            <a:pPr lvl="0">
              <a:lnSpc>
                <a:spcPct val="115000"/>
              </a:lnSpc>
            </a:pPr>
            <a:r>
              <a:rPr lang="en-CA" sz="2133" dirty="0">
                <a:solidFill>
                  <a:srgbClr val="434343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Beyond selling more of our destination, what are our values,  our mission, our vision for ourselves and then what would we like to share with our visitors?; Responsible DMO, community and partners;</a:t>
            </a:r>
          </a:p>
          <a:p>
            <a:pPr lvl="0">
              <a:lnSpc>
                <a:spcPct val="115000"/>
              </a:lnSpc>
            </a:pPr>
            <a:endParaRPr lang="en-CA" sz="2133" dirty="0">
              <a:solidFill>
                <a:srgbClr val="434343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lvl="0">
              <a:lnSpc>
                <a:spcPct val="115000"/>
              </a:lnSpc>
            </a:pPr>
            <a:endParaRPr lang="en-CA" sz="2133" dirty="0">
              <a:solidFill>
                <a:srgbClr val="434343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lvl="0">
              <a:lnSpc>
                <a:spcPct val="115000"/>
              </a:lnSpc>
            </a:pPr>
            <a:endParaRPr lang="en-CA" sz="2133" dirty="0">
              <a:solidFill>
                <a:srgbClr val="434343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</a:pPr>
            <a:endParaRPr sz="2133" b="1" dirty="0">
              <a:solidFill>
                <a:srgbClr val="434343"/>
              </a:solidFill>
              <a:latin typeface="Montserrat ExtraBold" panose="020B0604020202020204" charset="0"/>
              <a:ea typeface="Lato"/>
              <a:cs typeface="Lato"/>
              <a:sym typeface="Lato"/>
            </a:endParaRPr>
          </a:p>
        </p:txBody>
      </p:sp>
      <p:sp>
        <p:nvSpPr>
          <p:cNvPr id="8" name="Google Shape;431;p59">
            <a:extLst>
              <a:ext uri="{FF2B5EF4-FFF2-40B4-BE49-F238E27FC236}">
                <a16:creationId xmlns:a16="http://schemas.microsoft.com/office/drawing/2014/main" id="{0247A8C6-EC93-4DFC-92A8-82DC7970DEEE}"/>
              </a:ext>
            </a:extLst>
          </p:cNvPr>
          <p:cNvSpPr txBox="1"/>
          <p:nvPr/>
        </p:nvSpPr>
        <p:spPr>
          <a:xfrm>
            <a:off x="1075267" y="5525169"/>
            <a:ext cx="4662597" cy="622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" sz="2133" b="1" dirty="0">
                <a:solidFill>
                  <a:srgbClr val="FFCD00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02 </a:t>
            </a:r>
            <a:r>
              <a:rPr lang="en" sz="2133" b="1" dirty="0">
                <a:solidFill>
                  <a:srgbClr val="434343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</a:t>
            </a:r>
            <a:r>
              <a:rPr lang="en" sz="2133" b="1" dirty="0">
                <a:solidFill>
                  <a:srgbClr val="FFCD00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|  </a:t>
            </a:r>
            <a:r>
              <a:rPr lang="en" sz="2133" dirty="0">
                <a:solidFill>
                  <a:srgbClr val="FFCD00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</a:t>
            </a:r>
            <a:r>
              <a:rPr lang="en-CA" sz="2133" dirty="0">
                <a:solidFill>
                  <a:schemeClr val="bg2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And then; </a:t>
            </a:r>
            <a:r>
              <a:rPr lang="en-CA" sz="2133" dirty="0">
                <a:solidFill>
                  <a:srgbClr val="434343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What is our core message?; </a:t>
            </a:r>
          </a:p>
          <a:p>
            <a:pPr lvl="0">
              <a:lnSpc>
                <a:spcPct val="115000"/>
              </a:lnSpc>
            </a:pPr>
            <a:endParaRPr lang="en-CA" sz="2133" dirty="0">
              <a:solidFill>
                <a:srgbClr val="434343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</a:pPr>
            <a:endParaRPr sz="2133" b="1" dirty="0">
              <a:solidFill>
                <a:srgbClr val="434343"/>
              </a:solidFill>
              <a:latin typeface="Montserrat ExtraBold" panose="020B0604020202020204" charset="0"/>
              <a:ea typeface="Lato"/>
              <a:cs typeface="Lato"/>
              <a:sym typeface="Lato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E9D5A5-E7A8-4554-8302-39D1A51B36EB}"/>
              </a:ext>
            </a:extLst>
          </p:cNvPr>
          <p:cNvSpPr/>
          <p:nvPr/>
        </p:nvSpPr>
        <p:spPr>
          <a:xfrm>
            <a:off x="5912281" y="2547321"/>
            <a:ext cx="3054444" cy="1940411"/>
          </a:xfrm>
          <a:prstGeom prst="rect">
            <a:avLst/>
          </a:prstGeom>
          <a:solidFill>
            <a:srgbClr val="44546A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775EA-D7E6-45C9-90F5-09E61CC1BE18}"/>
              </a:ext>
            </a:extLst>
          </p:cNvPr>
          <p:cNvSpPr/>
          <p:nvPr/>
        </p:nvSpPr>
        <p:spPr>
          <a:xfrm>
            <a:off x="9058892" y="2547321"/>
            <a:ext cx="3054444" cy="1940411"/>
          </a:xfrm>
          <a:prstGeom prst="rect">
            <a:avLst/>
          </a:prstGeom>
          <a:solidFill>
            <a:srgbClr val="44546A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EFDCBD-A9C3-4F99-A902-8707680BE711}"/>
              </a:ext>
            </a:extLst>
          </p:cNvPr>
          <p:cNvSpPr/>
          <p:nvPr/>
        </p:nvSpPr>
        <p:spPr>
          <a:xfrm>
            <a:off x="5912281" y="4603823"/>
            <a:ext cx="3054444" cy="1940411"/>
          </a:xfrm>
          <a:prstGeom prst="rect">
            <a:avLst/>
          </a:prstGeom>
          <a:solidFill>
            <a:srgbClr val="44546A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393FF8-63F4-40E6-9BEF-6D6895F9478A}"/>
              </a:ext>
            </a:extLst>
          </p:cNvPr>
          <p:cNvSpPr/>
          <p:nvPr/>
        </p:nvSpPr>
        <p:spPr>
          <a:xfrm>
            <a:off x="9058892" y="4576930"/>
            <a:ext cx="3054444" cy="1940411"/>
          </a:xfrm>
          <a:prstGeom prst="rect">
            <a:avLst/>
          </a:prstGeom>
          <a:solidFill>
            <a:srgbClr val="44546A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B0CE618C-D00C-48A7-8BBB-00F6797FC269}"/>
              </a:ext>
            </a:extLst>
          </p:cNvPr>
          <p:cNvSpPr/>
          <p:nvPr/>
        </p:nvSpPr>
        <p:spPr>
          <a:xfrm>
            <a:off x="8083193" y="3656078"/>
            <a:ext cx="1951397" cy="1878057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AA64F6-22EF-4C44-955D-65097D2BA40C}"/>
              </a:ext>
            </a:extLst>
          </p:cNvPr>
          <p:cNvSpPr txBox="1"/>
          <p:nvPr/>
        </p:nvSpPr>
        <p:spPr>
          <a:xfrm>
            <a:off x="8256828" y="4107645"/>
            <a:ext cx="1604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prstClr val="black"/>
                </a:solidFill>
                <a:latin typeface="Calibri" panose="020F0502020204030204"/>
              </a:rPr>
              <a:t>Sustainable Tourism Future Mindset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133351-E196-478F-8F4C-546EFD64CBB1}"/>
              </a:ext>
            </a:extLst>
          </p:cNvPr>
          <p:cNvSpPr txBox="1"/>
          <p:nvPr/>
        </p:nvSpPr>
        <p:spPr>
          <a:xfrm>
            <a:off x="6428817" y="3003177"/>
            <a:ext cx="1828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/>
              </a:rPr>
              <a:t>The Responsible Traveller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8654EF-E3AB-43A2-AB16-D5469C3085C3}"/>
              </a:ext>
            </a:extLst>
          </p:cNvPr>
          <p:cNvSpPr txBox="1"/>
          <p:nvPr/>
        </p:nvSpPr>
        <p:spPr>
          <a:xfrm>
            <a:off x="9574026" y="2995017"/>
            <a:ext cx="1828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prstClr val="white"/>
                </a:solidFill>
                <a:latin typeface="Calibri" panose="020F0502020204030204"/>
              </a:rPr>
              <a:t>The Responsible Destination (DMO)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E1BE6C-E054-4884-9086-21B981830065}"/>
              </a:ext>
            </a:extLst>
          </p:cNvPr>
          <p:cNvSpPr txBox="1"/>
          <p:nvPr/>
        </p:nvSpPr>
        <p:spPr>
          <a:xfrm>
            <a:off x="6408562" y="5210968"/>
            <a:ext cx="1828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prstClr val="white"/>
                </a:solidFill>
                <a:latin typeface="Calibri" panose="020F0502020204030204"/>
              </a:rPr>
              <a:t>The Responsible Host Community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F37FD7-649A-43D4-A54D-01167F2CB469}"/>
              </a:ext>
            </a:extLst>
          </p:cNvPr>
          <p:cNvSpPr txBox="1"/>
          <p:nvPr/>
        </p:nvSpPr>
        <p:spPr>
          <a:xfrm>
            <a:off x="9768789" y="5210969"/>
            <a:ext cx="1828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prstClr val="white"/>
                </a:solidFill>
                <a:latin typeface="Calibri" panose="020F0502020204030204"/>
              </a:rPr>
              <a:t>The Responsible Operator </a:t>
            </a:r>
          </a:p>
        </p:txBody>
      </p:sp>
    </p:spTree>
    <p:extLst>
      <p:ext uri="{BB962C8B-B14F-4D97-AF65-F5344CB8AC3E}">
        <p14:creationId xmlns:p14="http://schemas.microsoft.com/office/powerpoint/2010/main" val="31284764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0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3" name="Google Shape;443;p60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45" name="Google Shape;445;p60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60"/>
          <p:cNvSpPr txBox="1">
            <a:spLocks noGrp="1"/>
          </p:cNvSpPr>
          <p:nvPr>
            <p:ph type="title"/>
          </p:nvPr>
        </p:nvSpPr>
        <p:spPr>
          <a:xfrm>
            <a:off x="973333" y="1825433"/>
            <a:ext cx="10043963" cy="401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1597">
              <a:buSzPts val="2400"/>
            </a:pPr>
            <a:r>
              <a:rPr lang="en-CA" sz="3200" dirty="0">
                <a:latin typeface="Montserrat"/>
                <a:ea typeface="Montserrat"/>
                <a:cs typeface="Montserrat"/>
                <a:sym typeface="Montserrat"/>
              </a:rPr>
              <a:t>NEW TOURISM MATH: TOTAL TOURISM REVENUE</a:t>
            </a:r>
            <a:endParaRPr sz="3200" dirty="0">
              <a:latin typeface="Montserrat"/>
              <a:ea typeface="Montserrat"/>
              <a:cs typeface="Montserrat"/>
              <a:sym typeface="Montserrat"/>
            </a:endParaRPr>
          </a:p>
          <a:p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7" name="Google Shape;447;p60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Lato"/>
                <a:sym typeface="Lato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43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Lato"/>
              <a:sym typeface="Lato"/>
            </a:endParaRPr>
          </a:p>
        </p:txBody>
      </p:sp>
      <p:sp>
        <p:nvSpPr>
          <p:cNvPr id="9" name="Shape 194">
            <a:extLst>
              <a:ext uri="{FF2B5EF4-FFF2-40B4-BE49-F238E27FC236}">
                <a16:creationId xmlns:a16="http://schemas.microsoft.com/office/drawing/2014/main" id="{7E927DD1-9A75-44CB-A91F-F7126E3C38AA}"/>
              </a:ext>
            </a:extLst>
          </p:cNvPr>
          <p:cNvSpPr/>
          <p:nvPr/>
        </p:nvSpPr>
        <p:spPr>
          <a:xfrm>
            <a:off x="6742930" y="3477933"/>
            <a:ext cx="2362065" cy="245900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7457" tIns="97457" rIns="97457" bIns="9745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3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ahrah Bold Italic"/>
              <a:ea typeface="+mn-ea"/>
              <a:cs typeface="Zahrah Bold Italic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3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ahrah Bold Italic"/>
              <a:ea typeface="+mn-ea"/>
              <a:cs typeface="Zahrah Bold Italic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3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ahrah Bold Italic"/>
              <a:ea typeface="+mn-ea"/>
              <a:cs typeface="Zahrah Bold Italic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ahrah Bold Italic"/>
              <a:ea typeface="+mn-ea"/>
              <a:cs typeface="Zahrah Bold Italic"/>
              <a:sym typeface="Arial"/>
            </a:endParaRPr>
          </a:p>
        </p:txBody>
      </p:sp>
      <p:sp>
        <p:nvSpPr>
          <p:cNvPr id="26" name="Arrow: Bent-Up 25">
            <a:extLst>
              <a:ext uri="{FF2B5EF4-FFF2-40B4-BE49-F238E27FC236}">
                <a16:creationId xmlns:a16="http://schemas.microsoft.com/office/drawing/2014/main" id="{BBEBE401-AB82-4C93-BD20-4D04FF0D04D3}"/>
              </a:ext>
            </a:extLst>
          </p:cNvPr>
          <p:cNvSpPr/>
          <p:nvPr/>
        </p:nvSpPr>
        <p:spPr>
          <a:xfrm>
            <a:off x="843211" y="5829937"/>
            <a:ext cx="9748708" cy="35542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CA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779AA0-22B6-4C6D-B043-9799D02B7C0E}"/>
              </a:ext>
            </a:extLst>
          </p:cNvPr>
          <p:cNvSpPr txBox="1"/>
          <p:nvPr/>
        </p:nvSpPr>
        <p:spPr>
          <a:xfrm>
            <a:off x="4260029" y="7527685"/>
            <a:ext cx="754097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CA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/>
                <a:sym typeface="Arial"/>
              </a:rPr>
              <a:t>The new DMO mindset</a:t>
            </a:r>
          </a:p>
        </p:txBody>
      </p:sp>
      <p:sp>
        <p:nvSpPr>
          <p:cNvPr id="29" name="Google Shape;643;p76">
            <a:extLst>
              <a:ext uri="{FF2B5EF4-FFF2-40B4-BE49-F238E27FC236}">
                <a16:creationId xmlns:a16="http://schemas.microsoft.com/office/drawing/2014/main" id="{3A00D313-1C27-4A5B-910D-92C322EF9B1D}"/>
              </a:ext>
            </a:extLst>
          </p:cNvPr>
          <p:cNvSpPr/>
          <p:nvPr/>
        </p:nvSpPr>
        <p:spPr>
          <a:xfrm>
            <a:off x="763200" y="3399097"/>
            <a:ext cx="1882000" cy="1882000"/>
          </a:xfrm>
          <a:prstGeom prst="ellipse">
            <a:avLst/>
          </a:prstGeom>
          <a:noFill/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644;p76">
            <a:extLst>
              <a:ext uri="{FF2B5EF4-FFF2-40B4-BE49-F238E27FC236}">
                <a16:creationId xmlns:a16="http://schemas.microsoft.com/office/drawing/2014/main" id="{76ADDE2F-8322-4A75-8165-AE2F3301783C}"/>
              </a:ext>
            </a:extLst>
          </p:cNvPr>
          <p:cNvSpPr/>
          <p:nvPr/>
        </p:nvSpPr>
        <p:spPr>
          <a:xfrm>
            <a:off x="2854019" y="3406591"/>
            <a:ext cx="1882000" cy="1882000"/>
          </a:xfrm>
          <a:prstGeom prst="ellipse">
            <a:avLst/>
          </a:prstGeom>
          <a:noFill/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645;p76">
            <a:extLst>
              <a:ext uri="{FF2B5EF4-FFF2-40B4-BE49-F238E27FC236}">
                <a16:creationId xmlns:a16="http://schemas.microsoft.com/office/drawing/2014/main" id="{F1F1975B-9E72-4E25-8ED3-C159112ACFD1}"/>
              </a:ext>
            </a:extLst>
          </p:cNvPr>
          <p:cNvSpPr/>
          <p:nvPr/>
        </p:nvSpPr>
        <p:spPr>
          <a:xfrm>
            <a:off x="5013669" y="3424393"/>
            <a:ext cx="1882000" cy="1882000"/>
          </a:xfrm>
          <a:prstGeom prst="ellipse">
            <a:avLst/>
          </a:prstGeom>
          <a:noFill/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646;p76">
            <a:extLst>
              <a:ext uri="{FF2B5EF4-FFF2-40B4-BE49-F238E27FC236}">
                <a16:creationId xmlns:a16="http://schemas.microsoft.com/office/drawing/2014/main" id="{94C50713-1E93-445B-8A60-D5DCE25D367B}"/>
              </a:ext>
            </a:extLst>
          </p:cNvPr>
          <p:cNvSpPr/>
          <p:nvPr/>
        </p:nvSpPr>
        <p:spPr>
          <a:xfrm>
            <a:off x="7104488" y="3424393"/>
            <a:ext cx="1882000" cy="1882000"/>
          </a:xfrm>
          <a:prstGeom prst="ellipse">
            <a:avLst/>
          </a:prstGeom>
          <a:noFill/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647;p76">
            <a:extLst>
              <a:ext uri="{FF2B5EF4-FFF2-40B4-BE49-F238E27FC236}">
                <a16:creationId xmlns:a16="http://schemas.microsoft.com/office/drawing/2014/main" id="{EA9F0373-EBEB-4483-BB81-DF0130F8883C}"/>
              </a:ext>
            </a:extLst>
          </p:cNvPr>
          <p:cNvSpPr txBox="1">
            <a:spLocks/>
          </p:cNvSpPr>
          <p:nvPr/>
        </p:nvSpPr>
        <p:spPr>
          <a:xfrm>
            <a:off x="751612" y="4239320"/>
            <a:ext cx="1882000" cy="6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tabLst/>
              <a:defRPr/>
            </a:pPr>
            <a:br>
              <a:rPr kumimoji="0" lang="en-CA" sz="1867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</a:br>
            <a:endParaRPr kumimoji="0" lang="en-CA" sz="1867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tabLst/>
              <a:defRPr/>
            </a:pPr>
            <a:r>
              <a:rPr kumimoji="0" lang="en-CA" sz="1867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VOLUME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tabLst/>
              <a:defRPr/>
            </a:pPr>
            <a:endParaRPr kumimoji="0" lang="en-CA" sz="1867" b="0" i="0" u="none" strike="noStrike" kern="0" cap="none" spc="0" normalizeH="0" baseline="0" noProof="0" dirty="0">
              <a:ln>
                <a:noFill/>
              </a:ln>
              <a:solidFill>
                <a:srgbClr val="F1C232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4" name="Google Shape;648;p76">
            <a:extLst>
              <a:ext uri="{FF2B5EF4-FFF2-40B4-BE49-F238E27FC236}">
                <a16:creationId xmlns:a16="http://schemas.microsoft.com/office/drawing/2014/main" id="{21E8BE4D-758C-4A8D-A707-169BE039AE6F}"/>
              </a:ext>
            </a:extLst>
          </p:cNvPr>
          <p:cNvSpPr/>
          <p:nvPr/>
        </p:nvSpPr>
        <p:spPr>
          <a:xfrm>
            <a:off x="9310291" y="2911340"/>
            <a:ext cx="2736000" cy="27360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653;p76">
            <a:extLst>
              <a:ext uri="{FF2B5EF4-FFF2-40B4-BE49-F238E27FC236}">
                <a16:creationId xmlns:a16="http://schemas.microsoft.com/office/drawing/2014/main" id="{14120EB3-3A6C-427E-98A2-EE3AD5666745}"/>
              </a:ext>
            </a:extLst>
          </p:cNvPr>
          <p:cNvSpPr txBox="1">
            <a:spLocks/>
          </p:cNvSpPr>
          <p:nvPr/>
        </p:nvSpPr>
        <p:spPr>
          <a:xfrm>
            <a:off x="5064016" y="4237544"/>
            <a:ext cx="1882000" cy="6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tabLst/>
              <a:defRPr/>
            </a:pPr>
            <a:br>
              <a:rPr kumimoji="0" lang="en-CA" sz="1867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</a:br>
            <a:endParaRPr kumimoji="0" lang="en-CA" sz="1867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tabLst/>
              <a:defRPr/>
            </a:pPr>
            <a:r>
              <a:rPr kumimoji="0" lang="en-CA" sz="1867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TOTAL DAYS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tabLst/>
              <a:defRPr/>
            </a:pPr>
            <a:endParaRPr kumimoji="0" lang="en-CA" sz="1867" b="0" i="0" u="none" strike="noStrike" kern="0" cap="none" spc="0" normalizeH="0" baseline="0" noProof="0" dirty="0">
              <a:ln>
                <a:noFill/>
              </a:ln>
              <a:solidFill>
                <a:srgbClr val="F1C232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6" name="Google Shape;654;p76">
            <a:extLst>
              <a:ext uri="{FF2B5EF4-FFF2-40B4-BE49-F238E27FC236}">
                <a16:creationId xmlns:a16="http://schemas.microsoft.com/office/drawing/2014/main" id="{9F0B5530-49B4-4A79-8951-EE170467D100}"/>
              </a:ext>
            </a:extLst>
          </p:cNvPr>
          <p:cNvSpPr txBox="1">
            <a:spLocks/>
          </p:cNvSpPr>
          <p:nvPr/>
        </p:nvSpPr>
        <p:spPr>
          <a:xfrm>
            <a:off x="7118667" y="4559016"/>
            <a:ext cx="1882000" cy="6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tabLst/>
              <a:defRPr/>
            </a:pPr>
            <a:br>
              <a:rPr kumimoji="0" lang="en-CA" sz="1867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</a:br>
            <a:endParaRPr kumimoji="0" lang="en-CA" sz="1867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tabLst/>
              <a:defRPr/>
            </a:pPr>
            <a:r>
              <a:rPr kumimoji="0" lang="en-CA" sz="1867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NUMBER OF DISCRETE VISITS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tabLst/>
              <a:defRPr/>
            </a:pPr>
            <a:endParaRPr kumimoji="0" lang="en-CA" sz="1867" b="0" i="0" u="none" strike="noStrike" kern="0" cap="none" spc="0" normalizeH="0" baseline="0" noProof="0" dirty="0">
              <a:ln>
                <a:noFill/>
              </a:ln>
              <a:solidFill>
                <a:srgbClr val="F1C232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7" name="Google Shape;655;p76">
            <a:extLst>
              <a:ext uri="{FF2B5EF4-FFF2-40B4-BE49-F238E27FC236}">
                <a16:creationId xmlns:a16="http://schemas.microsoft.com/office/drawing/2014/main" id="{676893EE-F450-4D27-B3C9-CF03CDC3E21F}"/>
              </a:ext>
            </a:extLst>
          </p:cNvPr>
          <p:cNvSpPr txBox="1">
            <a:spLocks/>
          </p:cNvSpPr>
          <p:nvPr/>
        </p:nvSpPr>
        <p:spPr>
          <a:xfrm>
            <a:off x="9737291" y="4606365"/>
            <a:ext cx="1882000" cy="6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tabLst/>
              <a:defRPr/>
            </a:pPr>
            <a:br>
              <a:rPr kumimoji="0" lang="en-CA" sz="1867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</a:br>
            <a:endParaRPr kumimoji="0" lang="en-CA" sz="1867" b="1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tabLst/>
              <a:defRPr/>
            </a:pPr>
            <a:r>
              <a:rPr kumimoji="0" lang="en-CA" sz="32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TOTAL REVENUE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tabLst/>
              <a:defRPr/>
            </a:pPr>
            <a:endParaRPr kumimoji="0" lang="en-CA" sz="1867" b="0" i="0" u="none" strike="noStrike" kern="0" cap="none" spc="0" normalizeH="0" baseline="0" noProof="0" dirty="0">
              <a:ln>
                <a:noFill/>
              </a:ln>
              <a:solidFill>
                <a:srgbClr val="F1C232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8" name="Google Shape;656;p76">
            <a:extLst>
              <a:ext uri="{FF2B5EF4-FFF2-40B4-BE49-F238E27FC236}">
                <a16:creationId xmlns:a16="http://schemas.microsoft.com/office/drawing/2014/main" id="{6D90F363-A66A-4F39-93E9-9DF3AA5910BA}"/>
              </a:ext>
            </a:extLst>
          </p:cNvPr>
          <p:cNvSpPr txBox="1">
            <a:spLocks/>
          </p:cNvSpPr>
          <p:nvPr/>
        </p:nvSpPr>
        <p:spPr>
          <a:xfrm>
            <a:off x="2883801" y="4237544"/>
            <a:ext cx="1882000" cy="6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tabLst/>
              <a:defRPr/>
            </a:pPr>
            <a:br>
              <a:rPr kumimoji="0" lang="en-CA" sz="1867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</a:br>
            <a:endParaRPr kumimoji="0" lang="en-CA" sz="1867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tabLst/>
              <a:defRPr/>
            </a:pPr>
            <a:r>
              <a:rPr kumimoji="0" lang="en-CA" sz="1867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SPEND/DAY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tabLst/>
              <a:defRPr/>
            </a:pPr>
            <a:endParaRPr kumimoji="0" lang="en-CA" sz="1867" b="0" i="0" u="none" strike="noStrike" kern="0" cap="none" spc="0" normalizeH="0" baseline="0" noProof="0" dirty="0">
              <a:ln>
                <a:noFill/>
              </a:ln>
              <a:solidFill>
                <a:srgbClr val="F1C232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738981-892A-4530-A8AA-55C542827CD9}"/>
              </a:ext>
            </a:extLst>
          </p:cNvPr>
          <p:cNvSpPr txBox="1"/>
          <p:nvPr/>
        </p:nvSpPr>
        <p:spPr>
          <a:xfrm>
            <a:off x="2457026" y="4091112"/>
            <a:ext cx="565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CA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00E0496-3370-41FD-9860-85BF0F6059C4}"/>
              </a:ext>
            </a:extLst>
          </p:cNvPr>
          <p:cNvSpPr txBox="1"/>
          <p:nvPr/>
        </p:nvSpPr>
        <p:spPr>
          <a:xfrm>
            <a:off x="4612389" y="4086298"/>
            <a:ext cx="565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CA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x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AC61126-A5D6-41B4-86B5-F1311D149FB7}"/>
              </a:ext>
            </a:extLst>
          </p:cNvPr>
          <p:cNvSpPr txBox="1"/>
          <p:nvPr/>
        </p:nvSpPr>
        <p:spPr>
          <a:xfrm>
            <a:off x="6713751" y="4048508"/>
            <a:ext cx="565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CA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x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957AF73-9BA5-424C-A9E3-E18A2D95D98C}"/>
              </a:ext>
            </a:extLst>
          </p:cNvPr>
          <p:cNvSpPr txBox="1"/>
          <p:nvPr/>
        </p:nvSpPr>
        <p:spPr>
          <a:xfrm>
            <a:off x="8874549" y="4086298"/>
            <a:ext cx="565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CA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41238181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0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43" name="Google Shape;443;p60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445" name="Google Shape;445;p60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60"/>
          <p:cNvSpPr txBox="1">
            <a:spLocks noGrp="1"/>
          </p:cNvSpPr>
          <p:nvPr>
            <p:ph type="title"/>
          </p:nvPr>
        </p:nvSpPr>
        <p:spPr>
          <a:xfrm>
            <a:off x="973333" y="1825433"/>
            <a:ext cx="10043963" cy="401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1597">
              <a:buSzPts val="2400"/>
            </a:pPr>
            <a:r>
              <a:rPr lang="en-CA" sz="3200" dirty="0">
                <a:latin typeface="Montserrat"/>
                <a:ea typeface="Montserrat"/>
                <a:cs typeface="Montserrat"/>
                <a:sym typeface="Montserrat"/>
              </a:rPr>
              <a:t>WHAT IS TRAVELLER SOCIAL RESPONSIBILITY (TSR)?</a:t>
            </a:r>
            <a:endParaRPr sz="3200" dirty="0">
              <a:latin typeface="Montserrat"/>
              <a:ea typeface="Montserrat"/>
              <a:cs typeface="Montserrat"/>
              <a:sym typeface="Montserrat"/>
            </a:endParaRPr>
          </a:p>
          <a:p>
            <a:br>
              <a:rPr lang="en-CA" sz="2400" dirty="0">
                <a:latin typeface="Montserrat"/>
                <a:ea typeface="Montserrat"/>
                <a:cs typeface="Montserrat"/>
                <a:sym typeface="Montserrat"/>
              </a:rPr>
            </a:b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7" name="Google Shape;447;p60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44</a:t>
            </a:fld>
            <a:endParaRPr/>
          </a:p>
        </p:txBody>
      </p:sp>
      <p:sp>
        <p:nvSpPr>
          <p:cNvPr id="7" name="Google Shape;431;p59">
            <a:extLst>
              <a:ext uri="{FF2B5EF4-FFF2-40B4-BE49-F238E27FC236}">
                <a16:creationId xmlns:a16="http://schemas.microsoft.com/office/drawing/2014/main" id="{B3FC1AED-1761-43FE-B49F-3F271E033F3D}"/>
              </a:ext>
            </a:extLst>
          </p:cNvPr>
          <p:cNvSpPr txBox="1"/>
          <p:nvPr/>
        </p:nvSpPr>
        <p:spPr>
          <a:xfrm>
            <a:off x="1075267" y="2547321"/>
            <a:ext cx="4701704" cy="622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" sz="2133" b="1" dirty="0">
                <a:solidFill>
                  <a:srgbClr val="FFCD00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01 </a:t>
            </a:r>
            <a:r>
              <a:rPr lang="en" sz="2133" b="1" dirty="0">
                <a:solidFill>
                  <a:srgbClr val="434343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</a:t>
            </a:r>
            <a:r>
              <a:rPr lang="en" sz="2133" b="1" dirty="0">
                <a:solidFill>
                  <a:srgbClr val="FFCD00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|  </a:t>
            </a:r>
            <a:r>
              <a:rPr lang="en" sz="2133" dirty="0">
                <a:solidFill>
                  <a:srgbClr val="FFCD00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</a:t>
            </a:r>
            <a:r>
              <a:rPr lang="en-CA" sz="2133" dirty="0">
                <a:solidFill>
                  <a:srgbClr val="FFCD00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t</a:t>
            </a:r>
            <a:r>
              <a:rPr lang="en-CA" sz="2133" dirty="0">
                <a:solidFill>
                  <a:srgbClr val="434343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he obligations we ask of our visitors. To respect our culture, environment and lifestyle.  It’s whom we target as visitors. Ensuring we target prospective travellers that align our values as a community and as a tourism destination.  </a:t>
            </a:r>
          </a:p>
          <a:p>
            <a:pPr lvl="0">
              <a:lnSpc>
                <a:spcPct val="115000"/>
              </a:lnSpc>
            </a:pPr>
            <a:endParaRPr lang="en-CA" sz="2133" dirty="0">
              <a:solidFill>
                <a:srgbClr val="434343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lvl="0">
              <a:lnSpc>
                <a:spcPct val="115000"/>
              </a:lnSpc>
            </a:pPr>
            <a:endParaRPr lang="en-CA" sz="2133" dirty="0">
              <a:solidFill>
                <a:srgbClr val="434343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 lvl="0">
              <a:lnSpc>
                <a:spcPct val="115000"/>
              </a:lnSpc>
            </a:pPr>
            <a:endParaRPr lang="en-CA" sz="2133" dirty="0">
              <a:solidFill>
                <a:srgbClr val="434343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</a:pPr>
            <a:endParaRPr sz="2133" b="1" dirty="0">
              <a:solidFill>
                <a:srgbClr val="434343"/>
              </a:solidFill>
              <a:latin typeface="Montserrat ExtraBold" panose="020B0604020202020204" charset="0"/>
              <a:ea typeface="Lato"/>
              <a:cs typeface="Lato"/>
              <a:sym typeface="Lato"/>
            </a:endParaRPr>
          </a:p>
        </p:txBody>
      </p:sp>
      <p:sp>
        <p:nvSpPr>
          <p:cNvPr id="8" name="Google Shape;431;p59">
            <a:extLst>
              <a:ext uri="{FF2B5EF4-FFF2-40B4-BE49-F238E27FC236}">
                <a16:creationId xmlns:a16="http://schemas.microsoft.com/office/drawing/2014/main" id="{0247A8C6-EC93-4DFC-92A8-82DC7970DEEE}"/>
              </a:ext>
            </a:extLst>
          </p:cNvPr>
          <p:cNvSpPr txBox="1"/>
          <p:nvPr/>
        </p:nvSpPr>
        <p:spPr>
          <a:xfrm>
            <a:off x="1075267" y="5525169"/>
            <a:ext cx="4662597" cy="622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" sz="2133" b="1" dirty="0">
                <a:solidFill>
                  <a:srgbClr val="FFCD00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02 </a:t>
            </a:r>
            <a:r>
              <a:rPr lang="en" sz="2133" b="1" dirty="0">
                <a:solidFill>
                  <a:srgbClr val="434343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</a:t>
            </a:r>
            <a:r>
              <a:rPr lang="en" sz="2133" b="1" dirty="0">
                <a:solidFill>
                  <a:srgbClr val="FFCD00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|  </a:t>
            </a:r>
            <a:r>
              <a:rPr lang="en" sz="2133" dirty="0">
                <a:solidFill>
                  <a:srgbClr val="FFCD00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 </a:t>
            </a:r>
            <a:r>
              <a:rPr lang="en-CA" sz="2133" dirty="0">
                <a:solidFill>
                  <a:schemeClr val="bg2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And then; to develop ou</a:t>
            </a:r>
            <a:r>
              <a:rPr lang="en-CA" sz="2133" dirty="0">
                <a:solidFill>
                  <a:srgbClr val="434343"/>
                </a:solidFill>
                <a:latin typeface="Montserrat ExtraBold" panose="020B0604020202020204" charset="0"/>
                <a:ea typeface="Montserrat"/>
                <a:cs typeface="Montserrat"/>
                <a:sym typeface="Montserrat"/>
              </a:rPr>
              <a:t>r core strategy and brand to reach these travellers; </a:t>
            </a:r>
          </a:p>
          <a:p>
            <a:pPr lvl="0">
              <a:lnSpc>
                <a:spcPct val="115000"/>
              </a:lnSpc>
            </a:pPr>
            <a:endParaRPr lang="en-CA" sz="2133" dirty="0">
              <a:solidFill>
                <a:srgbClr val="434343"/>
              </a:solidFill>
              <a:latin typeface="Montserrat ExtraBold" panose="020B0604020202020204" charset="0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</a:pPr>
            <a:endParaRPr sz="2133" b="1" dirty="0">
              <a:solidFill>
                <a:srgbClr val="434343"/>
              </a:solidFill>
              <a:latin typeface="Montserrat ExtraBold" panose="020B0604020202020204" charset="0"/>
              <a:ea typeface="Lato"/>
              <a:cs typeface="Lato"/>
              <a:sym typeface="Lato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E9D5A5-E7A8-4554-8302-39D1A51B36EB}"/>
              </a:ext>
            </a:extLst>
          </p:cNvPr>
          <p:cNvSpPr/>
          <p:nvPr/>
        </p:nvSpPr>
        <p:spPr>
          <a:xfrm>
            <a:off x="5912281" y="2547321"/>
            <a:ext cx="3054444" cy="1940411"/>
          </a:xfrm>
          <a:prstGeom prst="rect">
            <a:avLst/>
          </a:prstGeom>
          <a:solidFill>
            <a:srgbClr val="44546A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775EA-D7E6-45C9-90F5-09E61CC1BE18}"/>
              </a:ext>
            </a:extLst>
          </p:cNvPr>
          <p:cNvSpPr/>
          <p:nvPr/>
        </p:nvSpPr>
        <p:spPr>
          <a:xfrm>
            <a:off x="9058892" y="2547321"/>
            <a:ext cx="3054444" cy="1940411"/>
          </a:xfrm>
          <a:prstGeom prst="rect">
            <a:avLst/>
          </a:prstGeom>
          <a:solidFill>
            <a:srgbClr val="44546A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EFDCBD-A9C3-4F99-A902-8707680BE711}"/>
              </a:ext>
            </a:extLst>
          </p:cNvPr>
          <p:cNvSpPr/>
          <p:nvPr/>
        </p:nvSpPr>
        <p:spPr>
          <a:xfrm>
            <a:off x="5912281" y="4603823"/>
            <a:ext cx="3054444" cy="1940411"/>
          </a:xfrm>
          <a:prstGeom prst="rect">
            <a:avLst/>
          </a:prstGeom>
          <a:solidFill>
            <a:srgbClr val="44546A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393FF8-63F4-40E6-9BEF-6D6895F9478A}"/>
              </a:ext>
            </a:extLst>
          </p:cNvPr>
          <p:cNvSpPr/>
          <p:nvPr/>
        </p:nvSpPr>
        <p:spPr>
          <a:xfrm>
            <a:off x="9058892" y="4576930"/>
            <a:ext cx="3054444" cy="1940411"/>
          </a:xfrm>
          <a:prstGeom prst="rect">
            <a:avLst/>
          </a:prstGeom>
          <a:solidFill>
            <a:srgbClr val="44546A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B0CE618C-D00C-48A7-8BBB-00F6797FC269}"/>
              </a:ext>
            </a:extLst>
          </p:cNvPr>
          <p:cNvSpPr/>
          <p:nvPr/>
        </p:nvSpPr>
        <p:spPr>
          <a:xfrm>
            <a:off x="8083193" y="3656078"/>
            <a:ext cx="1951397" cy="1878057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AA64F6-22EF-4C44-955D-65097D2BA40C}"/>
              </a:ext>
            </a:extLst>
          </p:cNvPr>
          <p:cNvSpPr txBox="1"/>
          <p:nvPr/>
        </p:nvSpPr>
        <p:spPr>
          <a:xfrm>
            <a:off x="8256828" y="4107645"/>
            <a:ext cx="1604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prstClr val="black"/>
                </a:solidFill>
                <a:latin typeface="Calibri" panose="020F0502020204030204"/>
              </a:rPr>
              <a:t>Sustainable Tourism Future Mindset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133351-E196-478F-8F4C-546EFD64CBB1}"/>
              </a:ext>
            </a:extLst>
          </p:cNvPr>
          <p:cNvSpPr txBox="1"/>
          <p:nvPr/>
        </p:nvSpPr>
        <p:spPr>
          <a:xfrm>
            <a:off x="6428817" y="3003177"/>
            <a:ext cx="1828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  <a:latin typeface="Calibri" panose="020F0502020204030204"/>
              </a:rPr>
              <a:t>The Responsible Traveller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8654EF-E3AB-43A2-AB16-D5469C3085C3}"/>
              </a:ext>
            </a:extLst>
          </p:cNvPr>
          <p:cNvSpPr txBox="1"/>
          <p:nvPr/>
        </p:nvSpPr>
        <p:spPr>
          <a:xfrm>
            <a:off x="9574026" y="2995017"/>
            <a:ext cx="1828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/>
              </a:rPr>
              <a:t>The Responsible Destination (DMO)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E1BE6C-E054-4884-9086-21B981830065}"/>
              </a:ext>
            </a:extLst>
          </p:cNvPr>
          <p:cNvSpPr txBox="1"/>
          <p:nvPr/>
        </p:nvSpPr>
        <p:spPr>
          <a:xfrm>
            <a:off x="6408562" y="5210968"/>
            <a:ext cx="1828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/>
              </a:rPr>
              <a:t>The Responsible Host Community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F37FD7-649A-43D4-A54D-01167F2CB469}"/>
              </a:ext>
            </a:extLst>
          </p:cNvPr>
          <p:cNvSpPr txBox="1"/>
          <p:nvPr/>
        </p:nvSpPr>
        <p:spPr>
          <a:xfrm>
            <a:off x="9768789" y="5210969"/>
            <a:ext cx="1828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/>
              </a:rPr>
              <a:t>The Responsible Operator </a:t>
            </a:r>
          </a:p>
        </p:txBody>
      </p:sp>
    </p:spTree>
    <p:extLst>
      <p:ext uri="{BB962C8B-B14F-4D97-AF65-F5344CB8AC3E}">
        <p14:creationId xmlns:p14="http://schemas.microsoft.com/office/powerpoint/2010/main" val="2570927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0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43" name="Google Shape;443;p60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445" name="Google Shape;445;p60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60"/>
          <p:cNvSpPr txBox="1">
            <a:spLocks noGrp="1"/>
          </p:cNvSpPr>
          <p:nvPr>
            <p:ph type="title"/>
          </p:nvPr>
        </p:nvSpPr>
        <p:spPr>
          <a:xfrm>
            <a:off x="973333" y="1825433"/>
            <a:ext cx="10043963" cy="401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1597">
              <a:buSzPts val="2400"/>
            </a:pPr>
            <a:r>
              <a:rPr lang="en-CA" sz="3200" dirty="0">
                <a:latin typeface="Montserrat"/>
                <a:ea typeface="Montserrat"/>
                <a:cs typeface="Montserrat"/>
                <a:sym typeface="Montserrat"/>
              </a:rPr>
              <a:t>TRAVELLER SOCIAL RESPONSIBILITY (TSR) </a:t>
            </a:r>
            <a:endParaRPr sz="3200" dirty="0">
              <a:latin typeface="Montserrat"/>
              <a:ea typeface="Montserrat"/>
              <a:cs typeface="Montserrat"/>
              <a:sym typeface="Montserrat"/>
            </a:endParaRPr>
          </a:p>
          <a:p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7" name="Google Shape;447;p60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45</a:t>
            </a:fld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91E41F-D929-4EB3-92E3-6B82EBAAAB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00"/>
          <a:stretch/>
        </p:blipFill>
        <p:spPr>
          <a:xfrm>
            <a:off x="1075267" y="2576599"/>
            <a:ext cx="7229674" cy="40721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806A04-55EC-4A0E-B4FF-45B6AD46EBCE}"/>
              </a:ext>
            </a:extLst>
          </p:cNvPr>
          <p:cNvSpPr txBox="1"/>
          <p:nvPr/>
        </p:nvSpPr>
        <p:spPr>
          <a:xfrm>
            <a:off x="8720840" y="3326794"/>
            <a:ext cx="2660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3"/>
                </a:solidFill>
                <a:latin typeface="Georgia" panose="02040502050405020303" pitchFamily="18" charset="0"/>
              </a:rPr>
              <a:t>Thought Leadership in The National</a:t>
            </a:r>
          </a:p>
          <a:p>
            <a:r>
              <a:rPr lang="en-GB" dirty="0">
                <a:solidFill>
                  <a:schemeClr val="bg2"/>
                </a:solidFill>
                <a:latin typeface="Georgia" panose="02040502050405020303" pitchFamily="18" charset="0"/>
              </a:rPr>
              <a:t>Introducing a new level of accountability for our visitors </a:t>
            </a:r>
          </a:p>
        </p:txBody>
      </p:sp>
    </p:spTree>
    <p:extLst>
      <p:ext uri="{BB962C8B-B14F-4D97-AF65-F5344CB8AC3E}">
        <p14:creationId xmlns:p14="http://schemas.microsoft.com/office/powerpoint/2010/main" val="40221004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2" y="1825433"/>
            <a:ext cx="10957367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CHALLENGES IN SUSTAINABLE TOURISM COMPETITIVENESS 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46</a:t>
            </a:fld>
            <a:endParaRPr kern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1AB8F682-2B22-4968-88DB-93C276E504F6}"/>
              </a:ext>
            </a:extLst>
          </p:cNvPr>
          <p:cNvSpPr txBox="1">
            <a:spLocks/>
          </p:cNvSpPr>
          <p:nvPr/>
        </p:nvSpPr>
        <p:spPr>
          <a:xfrm>
            <a:off x="1655085" y="3113550"/>
            <a:ext cx="2031222" cy="1202189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66E53057-F94B-43BB-88C4-9925B81FD113}"/>
              </a:ext>
            </a:extLst>
          </p:cNvPr>
          <p:cNvSpPr txBox="1">
            <a:spLocks/>
          </p:cNvSpPr>
          <p:nvPr/>
        </p:nvSpPr>
        <p:spPr>
          <a:xfrm>
            <a:off x="4640675" y="3113550"/>
            <a:ext cx="2031223" cy="118155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B0EFDE03-A8B1-47D0-A113-498BDD43EEFB}"/>
              </a:ext>
            </a:extLst>
          </p:cNvPr>
          <p:cNvSpPr txBox="1">
            <a:spLocks/>
          </p:cNvSpPr>
          <p:nvPr/>
        </p:nvSpPr>
        <p:spPr>
          <a:xfrm>
            <a:off x="7705712" y="3112671"/>
            <a:ext cx="2031223" cy="120191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5" name="Content Placeholder 48">
            <a:extLst>
              <a:ext uri="{FF2B5EF4-FFF2-40B4-BE49-F238E27FC236}">
                <a16:creationId xmlns:a16="http://schemas.microsoft.com/office/drawing/2014/main" id="{428685F8-38FB-4460-954F-1EECBECECE4B}"/>
              </a:ext>
            </a:extLst>
          </p:cNvPr>
          <p:cNvSpPr txBox="1">
            <a:spLocks/>
          </p:cNvSpPr>
          <p:nvPr/>
        </p:nvSpPr>
        <p:spPr>
          <a:xfrm>
            <a:off x="4652790" y="5400061"/>
            <a:ext cx="2031223" cy="12550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6" name="Content Placeholder 48">
            <a:extLst>
              <a:ext uri="{FF2B5EF4-FFF2-40B4-BE49-F238E27FC236}">
                <a16:creationId xmlns:a16="http://schemas.microsoft.com/office/drawing/2014/main" id="{9733C9BC-A265-453E-AF6F-8E1DCB61F7BE}"/>
              </a:ext>
            </a:extLst>
          </p:cNvPr>
          <p:cNvSpPr txBox="1">
            <a:spLocks/>
          </p:cNvSpPr>
          <p:nvPr/>
        </p:nvSpPr>
        <p:spPr>
          <a:xfrm>
            <a:off x="7697960" y="5400061"/>
            <a:ext cx="2031223" cy="125505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50FFB3EF-BFE4-4A25-AFE9-75313BDEB181}"/>
              </a:ext>
            </a:extLst>
          </p:cNvPr>
          <p:cNvSpPr txBox="1">
            <a:spLocks/>
          </p:cNvSpPr>
          <p:nvPr/>
        </p:nvSpPr>
        <p:spPr>
          <a:xfrm>
            <a:off x="1662862" y="4359754"/>
            <a:ext cx="2032000" cy="952277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err="1">
                <a:solidFill>
                  <a:schemeClr val="bg1"/>
                </a:solidFill>
                <a:latin typeface="Georgia" panose="02040502050405020303" pitchFamily="18" charset="0"/>
              </a:rPr>
              <a:t>Overtourism</a:t>
            </a:r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 + Compression 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E7E877AA-06EB-44B1-8F65-BC736C8C1050}"/>
              </a:ext>
            </a:extLst>
          </p:cNvPr>
          <p:cNvSpPr txBox="1">
            <a:spLocks/>
          </p:cNvSpPr>
          <p:nvPr/>
        </p:nvSpPr>
        <p:spPr>
          <a:xfrm>
            <a:off x="7704935" y="4359754"/>
            <a:ext cx="2032000" cy="952277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Over-reliance on mass segments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3CFF5216-600D-4222-840D-10FCA630E09D}"/>
              </a:ext>
            </a:extLst>
          </p:cNvPr>
          <p:cNvSpPr txBox="1">
            <a:spLocks/>
          </p:cNvSpPr>
          <p:nvPr/>
        </p:nvSpPr>
        <p:spPr>
          <a:xfrm>
            <a:off x="4648204" y="4359754"/>
            <a:ext cx="2032000" cy="952277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Awareness of “Next 20” and Seasonality</a:t>
            </a:r>
          </a:p>
        </p:txBody>
      </p:sp>
      <p:sp>
        <p:nvSpPr>
          <p:cNvPr id="40" name="Content Placeholder 48">
            <a:extLst>
              <a:ext uri="{FF2B5EF4-FFF2-40B4-BE49-F238E27FC236}">
                <a16:creationId xmlns:a16="http://schemas.microsoft.com/office/drawing/2014/main" id="{6092DD58-D4DC-4DAD-836A-13A460CDA4CD}"/>
              </a:ext>
            </a:extLst>
          </p:cNvPr>
          <p:cNvSpPr txBox="1">
            <a:spLocks/>
          </p:cNvSpPr>
          <p:nvPr/>
        </p:nvSpPr>
        <p:spPr>
          <a:xfrm>
            <a:off x="1662862" y="5400060"/>
            <a:ext cx="2031223" cy="1250689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34" name="Picture 4" descr="money bag icon">
            <a:extLst>
              <a:ext uri="{FF2B5EF4-FFF2-40B4-BE49-F238E27FC236}">
                <a16:creationId xmlns:a16="http://schemas.microsoft.com/office/drawing/2014/main" id="{FCA94C03-745C-4250-B198-32C17B6E0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517" y="5473553"/>
            <a:ext cx="985660" cy="98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briefcase icon">
            <a:extLst>
              <a:ext uri="{FF2B5EF4-FFF2-40B4-BE49-F238E27FC236}">
                <a16:creationId xmlns:a16="http://schemas.microsoft.com/office/drawing/2014/main" id="{CA5FDC19-84AA-4F53-BC14-539970558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796" y="5566378"/>
            <a:ext cx="871551" cy="8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carnival.png">
            <a:extLst>
              <a:ext uri="{FF2B5EF4-FFF2-40B4-BE49-F238E27FC236}">
                <a16:creationId xmlns:a16="http://schemas.microsoft.com/office/drawing/2014/main" id="{4B99E1CE-A936-4F51-8BAF-B3468494E5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316" y="5490404"/>
            <a:ext cx="1084459" cy="10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202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46">
            <a:extLst>
              <a:ext uri="{FF2B5EF4-FFF2-40B4-BE49-F238E27FC236}">
                <a16:creationId xmlns:a16="http://schemas.microsoft.com/office/drawing/2014/main" id="{A49298C9-1C57-4265-9AB0-E789AE95A9FF}"/>
              </a:ext>
            </a:extLst>
          </p:cNvPr>
          <p:cNvSpPr txBox="1">
            <a:spLocks/>
          </p:cNvSpPr>
          <p:nvPr/>
        </p:nvSpPr>
        <p:spPr>
          <a:xfrm>
            <a:off x="3034175" y="3284538"/>
            <a:ext cx="7840935" cy="107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742950" indent="-742950">
              <a:buClr>
                <a:schemeClr val="dk1"/>
              </a:buClr>
              <a:buSzPct val="30555"/>
              <a:buFont typeface="Lato"/>
              <a:buAutoNum type="arabicPeriod"/>
            </a:pPr>
            <a:r>
              <a:rPr lang="en-US" sz="2000" kern="0" dirty="0">
                <a:solidFill>
                  <a:schemeClr val="bg2"/>
                </a:solidFill>
                <a:latin typeface="Georgia" panose="02040502050405020303" pitchFamily="18" charset="0"/>
                <a:ea typeface="Playfair Display"/>
                <a:cs typeface="Zahrah Bold Italic"/>
                <a:sym typeface="Playfair Display"/>
              </a:rPr>
              <a:t>Cost and Compression in top iconic destinations, sites and attractions to local communities</a:t>
            </a:r>
          </a:p>
          <a:p>
            <a:pPr>
              <a:buClr>
                <a:schemeClr val="dk1"/>
              </a:buClr>
              <a:buSzPct val="30555"/>
              <a:buFont typeface="Lato"/>
              <a:buNone/>
            </a:pPr>
            <a:endParaRPr lang="en-US" kern="0" dirty="0">
              <a:solidFill>
                <a:schemeClr val="bg2"/>
              </a:solidFill>
              <a:latin typeface="Georgia" panose="02040502050405020303" pitchFamily="18" charset="0"/>
              <a:ea typeface="Playfair Display"/>
              <a:cs typeface="Zahrah Bold Italic"/>
              <a:sym typeface="Playfair Display"/>
            </a:endParaRPr>
          </a:p>
          <a:p>
            <a:pPr>
              <a:buClr>
                <a:schemeClr val="dk1"/>
              </a:buClr>
              <a:buSzPct val="30555"/>
              <a:buFont typeface="Lato"/>
              <a:buNone/>
            </a:pPr>
            <a:endParaRPr lang="en-US" kern="0" dirty="0">
              <a:solidFill>
                <a:srgbClr val="FFFFFF"/>
              </a:solidFill>
              <a:latin typeface="Georgia" panose="02040502050405020303" pitchFamily="18" charset="0"/>
              <a:ea typeface="Playfair Display"/>
              <a:cs typeface="Zahrah Bold Italic"/>
              <a:sym typeface="Playfair Display"/>
            </a:endParaRPr>
          </a:p>
          <a:p>
            <a:pPr>
              <a:buClr>
                <a:schemeClr val="dk1"/>
              </a:buClr>
              <a:buSzPct val="30555"/>
              <a:buFont typeface="Lato"/>
              <a:buNone/>
            </a:pPr>
            <a:endParaRPr lang="en-US" kern="0" dirty="0">
              <a:solidFill>
                <a:srgbClr val="FFFFFF"/>
              </a:solidFill>
              <a:latin typeface="Georgia" panose="02040502050405020303" pitchFamily="18" charset="0"/>
              <a:ea typeface="Playfair Display"/>
              <a:cs typeface="Zahrah Bold Italic"/>
              <a:sym typeface="Playfair Display"/>
            </a:endParaRPr>
          </a:p>
        </p:txBody>
      </p:sp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2" y="1825433"/>
            <a:ext cx="10957367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OPPORTUNITIES FOR SUSTAINABLE TOURISM COMPETITIVENESS 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47</a:t>
            </a:fld>
            <a:endParaRPr kern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1AB8F682-2B22-4968-88DB-93C276E504F6}"/>
              </a:ext>
            </a:extLst>
          </p:cNvPr>
          <p:cNvSpPr txBox="1">
            <a:spLocks/>
          </p:cNvSpPr>
          <p:nvPr/>
        </p:nvSpPr>
        <p:spPr>
          <a:xfrm>
            <a:off x="1655085" y="3113550"/>
            <a:ext cx="2031222" cy="1202189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D202EF0-08C6-423A-A689-FE6614524E9D}"/>
              </a:ext>
            </a:extLst>
          </p:cNvPr>
          <p:cNvSpPr txBox="1">
            <a:spLocks/>
          </p:cNvSpPr>
          <p:nvPr/>
        </p:nvSpPr>
        <p:spPr>
          <a:xfrm>
            <a:off x="3620540" y="5111155"/>
            <a:ext cx="2306759" cy="9522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bg2"/>
                </a:solidFill>
                <a:latin typeface="Georgia" panose="02040502050405020303" pitchFamily="18" charset="0"/>
              </a:rPr>
              <a:t>Crowding &amp; Compression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1C730B2D-A6C7-44FE-B01C-6B6C6BFD866D}"/>
              </a:ext>
            </a:extLst>
          </p:cNvPr>
          <p:cNvSpPr txBox="1">
            <a:spLocks/>
          </p:cNvSpPr>
          <p:nvPr/>
        </p:nvSpPr>
        <p:spPr>
          <a:xfrm>
            <a:off x="7123344" y="5111155"/>
            <a:ext cx="2306759" cy="9477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bg2"/>
                </a:solidFill>
                <a:latin typeface="Georgia" panose="02040502050405020303" pitchFamily="18" charset="0"/>
              </a:rPr>
              <a:t>Seasonal and Local Dispersion</a:t>
            </a:r>
          </a:p>
        </p:txBody>
      </p:sp>
      <p:sp>
        <p:nvSpPr>
          <p:cNvPr id="23" name="Down Arrow 10">
            <a:extLst>
              <a:ext uri="{FF2B5EF4-FFF2-40B4-BE49-F238E27FC236}">
                <a16:creationId xmlns:a16="http://schemas.microsoft.com/office/drawing/2014/main" id="{2308024D-3108-4858-A61B-AA2C37BB29F3}"/>
              </a:ext>
            </a:extLst>
          </p:cNvPr>
          <p:cNvSpPr/>
          <p:nvPr/>
        </p:nvSpPr>
        <p:spPr>
          <a:xfrm rot="16200000">
            <a:off x="6327935" y="4879221"/>
            <a:ext cx="394773" cy="858643"/>
          </a:xfrm>
          <a:custGeom>
            <a:avLst/>
            <a:gdLst>
              <a:gd name="connsiteX0" fmla="*/ 0 w 1192774"/>
              <a:gd name="connsiteY0" fmla="*/ 303249 h 606497"/>
              <a:gd name="connsiteX1" fmla="*/ 298194 w 1192774"/>
              <a:gd name="connsiteY1" fmla="*/ 303249 h 606497"/>
              <a:gd name="connsiteX2" fmla="*/ 298194 w 1192774"/>
              <a:gd name="connsiteY2" fmla="*/ 0 h 606497"/>
              <a:gd name="connsiteX3" fmla="*/ 894581 w 1192774"/>
              <a:gd name="connsiteY3" fmla="*/ 0 h 606497"/>
              <a:gd name="connsiteX4" fmla="*/ 894581 w 1192774"/>
              <a:gd name="connsiteY4" fmla="*/ 303249 h 606497"/>
              <a:gd name="connsiteX5" fmla="*/ 1192774 w 1192774"/>
              <a:gd name="connsiteY5" fmla="*/ 303249 h 606497"/>
              <a:gd name="connsiteX6" fmla="*/ 596387 w 1192774"/>
              <a:gd name="connsiteY6" fmla="*/ 606497 h 606497"/>
              <a:gd name="connsiteX7" fmla="*/ 0 w 1192774"/>
              <a:gd name="connsiteY7" fmla="*/ 303249 h 606497"/>
              <a:gd name="connsiteX0" fmla="*/ 0 w 1192774"/>
              <a:gd name="connsiteY0" fmla="*/ 1692662 h 1995910"/>
              <a:gd name="connsiteX1" fmla="*/ 298194 w 1192774"/>
              <a:gd name="connsiteY1" fmla="*/ 1692662 h 1995910"/>
              <a:gd name="connsiteX2" fmla="*/ 298194 w 1192774"/>
              <a:gd name="connsiteY2" fmla="*/ 1389413 h 1995910"/>
              <a:gd name="connsiteX3" fmla="*/ 870831 w 1192774"/>
              <a:gd name="connsiteY3" fmla="*/ 0 h 1995910"/>
              <a:gd name="connsiteX4" fmla="*/ 894581 w 1192774"/>
              <a:gd name="connsiteY4" fmla="*/ 1692662 h 1995910"/>
              <a:gd name="connsiteX5" fmla="*/ 1192774 w 1192774"/>
              <a:gd name="connsiteY5" fmla="*/ 1692662 h 1995910"/>
              <a:gd name="connsiteX6" fmla="*/ 596387 w 1192774"/>
              <a:gd name="connsiteY6" fmla="*/ 1995910 h 1995910"/>
              <a:gd name="connsiteX7" fmla="*/ 0 w 1192774"/>
              <a:gd name="connsiteY7" fmla="*/ 1692662 h 1995910"/>
              <a:gd name="connsiteX0" fmla="*/ 0 w 1192774"/>
              <a:gd name="connsiteY0" fmla="*/ 1692662 h 1995910"/>
              <a:gd name="connsiteX1" fmla="*/ 298194 w 1192774"/>
              <a:gd name="connsiteY1" fmla="*/ 1692662 h 1995910"/>
              <a:gd name="connsiteX2" fmla="*/ 321945 w 1192774"/>
              <a:gd name="connsiteY2" fmla="*/ 0 h 1995910"/>
              <a:gd name="connsiteX3" fmla="*/ 870831 w 1192774"/>
              <a:gd name="connsiteY3" fmla="*/ 0 h 1995910"/>
              <a:gd name="connsiteX4" fmla="*/ 894581 w 1192774"/>
              <a:gd name="connsiteY4" fmla="*/ 1692662 h 1995910"/>
              <a:gd name="connsiteX5" fmla="*/ 1192774 w 1192774"/>
              <a:gd name="connsiteY5" fmla="*/ 1692662 h 1995910"/>
              <a:gd name="connsiteX6" fmla="*/ 596387 w 1192774"/>
              <a:gd name="connsiteY6" fmla="*/ 1995910 h 1995910"/>
              <a:gd name="connsiteX7" fmla="*/ 0 w 1192774"/>
              <a:gd name="connsiteY7" fmla="*/ 1692662 h 1995910"/>
              <a:gd name="connsiteX0" fmla="*/ 0 w 1192774"/>
              <a:gd name="connsiteY0" fmla="*/ 1704537 h 2007785"/>
              <a:gd name="connsiteX1" fmla="*/ 298194 w 1192774"/>
              <a:gd name="connsiteY1" fmla="*/ 1704537 h 2007785"/>
              <a:gd name="connsiteX2" fmla="*/ 321945 w 1192774"/>
              <a:gd name="connsiteY2" fmla="*/ 11875 h 2007785"/>
              <a:gd name="connsiteX3" fmla="*/ 882706 w 1192774"/>
              <a:gd name="connsiteY3" fmla="*/ 0 h 2007785"/>
              <a:gd name="connsiteX4" fmla="*/ 894581 w 1192774"/>
              <a:gd name="connsiteY4" fmla="*/ 1704537 h 2007785"/>
              <a:gd name="connsiteX5" fmla="*/ 1192774 w 1192774"/>
              <a:gd name="connsiteY5" fmla="*/ 1704537 h 2007785"/>
              <a:gd name="connsiteX6" fmla="*/ 596387 w 1192774"/>
              <a:gd name="connsiteY6" fmla="*/ 2007785 h 2007785"/>
              <a:gd name="connsiteX7" fmla="*/ 0 w 1192774"/>
              <a:gd name="connsiteY7" fmla="*/ 1704537 h 2007785"/>
              <a:gd name="connsiteX0" fmla="*/ 0 w 1192774"/>
              <a:gd name="connsiteY0" fmla="*/ 1728287 h 2031535"/>
              <a:gd name="connsiteX1" fmla="*/ 298194 w 1192774"/>
              <a:gd name="connsiteY1" fmla="*/ 1728287 h 2031535"/>
              <a:gd name="connsiteX2" fmla="*/ 274444 w 1192774"/>
              <a:gd name="connsiteY2" fmla="*/ 0 h 2031535"/>
              <a:gd name="connsiteX3" fmla="*/ 882706 w 1192774"/>
              <a:gd name="connsiteY3" fmla="*/ 23750 h 2031535"/>
              <a:gd name="connsiteX4" fmla="*/ 894581 w 1192774"/>
              <a:gd name="connsiteY4" fmla="*/ 1728287 h 2031535"/>
              <a:gd name="connsiteX5" fmla="*/ 1192774 w 1192774"/>
              <a:gd name="connsiteY5" fmla="*/ 1728287 h 2031535"/>
              <a:gd name="connsiteX6" fmla="*/ 596387 w 1192774"/>
              <a:gd name="connsiteY6" fmla="*/ 2031535 h 2031535"/>
              <a:gd name="connsiteX7" fmla="*/ 0 w 1192774"/>
              <a:gd name="connsiteY7" fmla="*/ 1728287 h 2031535"/>
              <a:gd name="connsiteX0" fmla="*/ 0 w 1192774"/>
              <a:gd name="connsiteY0" fmla="*/ 1704537 h 2007785"/>
              <a:gd name="connsiteX1" fmla="*/ 298194 w 1192774"/>
              <a:gd name="connsiteY1" fmla="*/ 1704537 h 2007785"/>
              <a:gd name="connsiteX2" fmla="*/ 274444 w 1192774"/>
              <a:gd name="connsiteY2" fmla="*/ 1 h 2007785"/>
              <a:gd name="connsiteX3" fmla="*/ 882706 w 1192774"/>
              <a:gd name="connsiteY3" fmla="*/ 0 h 2007785"/>
              <a:gd name="connsiteX4" fmla="*/ 894581 w 1192774"/>
              <a:gd name="connsiteY4" fmla="*/ 1704537 h 2007785"/>
              <a:gd name="connsiteX5" fmla="*/ 1192774 w 1192774"/>
              <a:gd name="connsiteY5" fmla="*/ 1704537 h 2007785"/>
              <a:gd name="connsiteX6" fmla="*/ 596387 w 1192774"/>
              <a:gd name="connsiteY6" fmla="*/ 2007785 h 2007785"/>
              <a:gd name="connsiteX7" fmla="*/ 0 w 1192774"/>
              <a:gd name="connsiteY7" fmla="*/ 1704537 h 200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2774" h="2007785">
                <a:moveTo>
                  <a:pt x="0" y="1704537"/>
                </a:moveTo>
                <a:lnTo>
                  <a:pt x="298194" y="1704537"/>
                </a:lnTo>
                <a:lnTo>
                  <a:pt x="274444" y="1"/>
                </a:lnTo>
                <a:lnTo>
                  <a:pt x="882706" y="0"/>
                </a:lnTo>
                <a:cubicBezTo>
                  <a:pt x="886664" y="568179"/>
                  <a:pt x="890623" y="1136358"/>
                  <a:pt x="894581" y="1704537"/>
                </a:cubicBezTo>
                <a:lnTo>
                  <a:pt x="1192774" y="1704537"/>
                </a:lnTo>
                <a:lnTo>
                  <a:pt x="596387" y="2007785"/>
                </a:lnTo>
                <a:lnTo>
                  <a:pt x="0" y="1704537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918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0262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46">
            <a:extLst>
              <a:ext uri="{FF2B5EF4-FFF2-40B4-BE49-F238E27FC236}">
                <a16:creationId xmlns:a16="http://schemas.microsoft.com/office/drawing/2014/main" id="{A49298C9-1C57-4265-9AB0-E789AE95A9FF}"/>
              </a:ext>
            </a:extLst>
          </p:cNvPr>
          <p:cNvSpPr txBox="1">
            <a:spLocks/>
          </p:cNvSpPr>
          <p:nvPr/>
        </p:nvSpPr>
        <p:spPr>
          <a:xfrm>
            <a:off x="3034175" y="3169430"/>
            <a:ext cx="7840935" cy="107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742950" indent="-742950">
              <a:buClr>
                <a:schemeClr val="dk1"/>
              </a:buClr>
              <a:buSzPct val="30555"/>
              <a:buFont typeface="Lato"/>
              <a:buAutoNum type="arabicPeriod"/>
            </a:pPr>
            <a:r>
              <a:rPr lang="en-US" sz="2000" dirty="0">
                <a:solidFill>
                  <a:schemeClr val="bg2"/>
                </a:solidFill>
                <a:latin typeface="Georgia" panose="02040502050405020303" pitchFamily="18" charset="0"/>
                <a:ea typeface="Playfair Display"/>
                <a:cs typeface="Zahrah Bold Italic"/>
                <a:sym typeface="Playfair Display"/>
              </a:rPr>
              <a:t>Review key strengths as a destination and brand and market destination as “local and authentic” alternative to mass destinations. Brand and market these next destinations/experiences</a:t>
            </a:r>
            <a:endParaRPr lang="en-US" kern="0" dirty="0">
              <a:solidFill>
                <a:schemeClr val="bg2"/>
              </a:solidFill>
              <a:latin typeface="Georgia" panose="02040502050405020303" pitchFamily="18" charset="0"/>
              <a:ea typeface="Playfair Display"/>
              <a:cs typeface="Zahrah Bold Italic"/>
              <a:sym typeface="Playfair Display"/>
            </a:endParaRPr>
          </a:p>
          <a:p>
            <a:pPr>
              <a:buClr>
                <a:schemeClr val="dk1"/>
              </a:buClr>
              <a:buSzPct val="30555"/>
              <a:buFont typeface="Lato"/>
              <a:buNone/>
            </a:pPr>
            <a:endParaRPr lang="en-US" kern="0" dirty="0">
              <a:solidFill>
                <a:schemeClr val="bg2"/>
              </a:solidFill>
              <a:latin typeface="Georgia" panose="02040502050405020303" pitchFamily="18" charset="0"/>
              <a:ea typeface="Playfair Display"/>
              <a:cs typeface="Zahrah Bold Italic"/>
              <a:sym typeface="Playfair Display"/>
            </a:endParaRPr>
          </a:p>
          <a:p>
            <a:pPr>
              <a:buClr>
                <a:schemeClr val="dk1"/>
              </a:buClr>
              <a:buSzPct val="30555"/>
              <a:buFont typeface="Lato"/>
              <a:buNone/>
            </a:pPr>
            <a:endParaRPr lang="en-US" kern="0" dirty="0">
              <a:solidFill>
                <a:srgbClr val="FFFFFF"/>
              </a:solidFill>
              <a:latin typeface="Georgia" panose="02040502050405020303" pitchFamily="18" charset="0"/>
              <a:ea typeface="Playfair Display"/>
              <a:cs typeface="Zahrah Bold Italic"/>
              <a:sym typeface="Playfair Display"/>
            </a:endParaRPr>
          </a:p>
        </p:txBody>
      </p:sp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2" y="1825433"/>
            <a:ext cx="10957367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OPPORTUNITIES FOR SUSTAINABLE TOURISM COMPETITIVENESS 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48</a:t>
            </a:fld>
            <a:endParaRPr kern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1AB8F682-2B22-4968-88DB-93C276E504F6}"/>
              </a:ext>
            </a:extLst>
          </p:cNvPr>
          <p:cNvSpPr txBox="1">
            <a:spLocks/>
          </p:cNvSpPr>
          <p:nvPr/>
        </p:nvSpPr>
        <p:spPr>
          <a:xfrm>
            <a:off x="1655085" y="3113550"/>
            <a:ext cx="2031222" cy="120218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D202EF0-08C6-423A-A689-FE6614524E9D}"/>
              </a:ext>
            </a:extLst>
          </p:cNvPr>
          <p:cNvSpPr txBox="1">
            <a:spLocks/>
          </p:cNvSpPr>
          <p:nvPr/>
        </p:nvSpPr>
        <p:spPr>
          <a:xfrm>
            <a:off x="3620540" y="5111155"/>
            <a:ext cx="2306759" cy="9522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bg2"/>
                </a:solidFill>
                <a:latin typeface="Georgia" panose="02040502050405020303" pitchFamily="18" charset="0"/>
              </a:rPr>
              <a:t>Brand niche markets and  experiences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1C730B2D-A6C7-44FE-B01C-6B6C6BFD866D}"/>
              </a:ext>
            </a:extLst>
          </p:cNvPr>
          <p:cNvSpPr txBox="1">
            <a:spLocks/>
          </p:cNvSpPr>
          <p:nvPr/>
        </p:nvSpPr>
        <p:spPr>
          <a:xfrm>
            <a:off x="7123344" y="5111155"/>
            <a:ext cx="2306759" cy="9477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bg2"/>
                </a:solidFill>
                <a:latin typeface="Georgia" panose="02040502050405020303" pitchFamily="18" charset="0"/>
              </a:rPr>
              <a:t>Local and Authentic; niche alternatives </a:t>
            </a:r>
          </a:p>
        </p:txBody>
      </p:sp>
      <p:sp>
        <p:nvSpPr>
          <p:cNvPr id="23" name="Down Arrow 10">
            <a:extLst>
              <a:ext uri="{FF2B5EF4-FFF2-40B4-BE49-F238E27FC236}">
                <a16:creationId xmlns:a16="http://schemas.microsoft.com/office/drawing/2014/main" id="{2308024D-3108-4858-A61B-AA2C37BB29F3}"/>
              </a:ext>
            </a:extLst>
          </p:cNvPr>
          <p:cNvSpPr/>
          <p:nvPr/>
        </p:nvSpPr>
        <p:spPr>
          <a:xfrm rot="16200000">
            <a:off x="6327935" y="4879221"/>
            <a:ext cx="394773" cy="858643"/>
          </a:xfrm>
          <a:custGeom>
            <a:avLst/>
            <a:gdLst>
              <a:gd name="connsiteX0" fmla="*/ 0 w 1192774"/>
              <a:gd name="connsiteY0" fmla="*/ 303249 h 606497"/>
              <a:gd name="connsiteX1" fmla="*/ 298194 w 1192774"/>
              <a:gd name="connsiteY1" fmla="*/ 303249 h 606497"/>
              <a:gd name="connsiteX2" fmla="*/ 298194 w 1192774"/>
              <a:gd name="connsiteY2" fmla="*/ 0 h 606497"/>
              <a:gd name="connsiteX3" fmla="*/ 894581 w 1192774"/>
              <a:gd name="connsiteY3" fmla="*/ 0 h 606497"/>
              <a:gd name="connsiteX4" fmla="*/ 894581 w 1192774"/>
              <a:gd name="connsiteY4" fmla="*/ 303249 h 606497"/>
              <a:gd name="connsiteX5" fmla="*/ 1192774 w 1192774"/>
              <a:gd name="connsiteY5" fmla="*/ 303249 h 606497"/>
              <a:gd name="connsiteX6" fmla="*/ 596387 w 1192774"/>
              <a:gd name="connsiteY6" fmla="*/ 606497 h 606497"/>
              <a:gd name="connsiteX7" fmla="*/ 0 w 1192774"/>
              <a:gd name="connsiteY7" fmla="*/ 303249 h 606497"/>
              <a:gd name="connsiteX0" fmla="*/ 0 w 1192774"/>
              <a:gd name="connsiteY0" fmla="*/ 1692662 h 1995910"/>
              <a:gd name="connsiteX1" fmla="*/ 298194 w 1192774"/>
              <a:gd name="connsiteY1" fmla="*/ 1692662 h 1995910"/>
              <a:gd name="connsiteX2" fmla="*/ 298194 w 1192774"/>
              <a:gd name="connsiteY2" fmla="*/ 1389413 h 1995910"/>
              <a:gd name="connsiteX3" fmla="*/ 870831 w 1192774"/>
              <a:gd name="connsiteY3" fmla="*/ 0 h 1995910"/>
              <a:gd name="connsiteX4" fmla="*/ 894581 w 1192774"/>
              <a:gd name="connsiteY4" fmla="*/ 1692662 h 1995910"/>
              <a:gd name="connsiteX5" fmla="*/ 1192774 w 1192774"/>
              <a:gd name="connsiteY5" fmla="*/ 1692662 h 1995910"/>
              <a:gd name="connsiteX6" fmla="*/ 596387 w 1192774"/>
              <a:gd name="connsiteY6" fmla="*/ 1995910 h 1995910"/>
              <a:gd name="connsiteX7" fmla="*/ 0 w 1192774"/>
              <a:gd name="connsiteY7" fmla="*/ 1692662 h 1995910"/>
              <a:gd name="connsiteX0" fmla="*/ 0 w 1192774"/>
              <a:gd name="connsiteY0" fmla="*/ 1692662 h 1995910"/>
              <a:gd name="connsiteX1" fmla="*/ 298194 w 1192774"/>
              <a:gd name="connsiteY1" fmla="*/ 1692662 h 1995910"/>
              <a:gd name="connsiteX2" fmla="*/ 321945 w 1192774"/>
              <a:gd name="connsiteY2" fmla="*/ 0 h 1995910"/>
              <a:gd name="connsiteX3" fmla="*/ 870831 w 1192774"/>
              <a:gd name="connsiteY3" fmla="*/ 0 h 1995910"/>
              <a:gd name="connsiteX4" fmla="*/ 894581 w 1192774"/>
              <a:gd name="connsiteY4" fmla="*/ 1692662 h 1995910"/>
              <a:gd name="connsiteX5" fmla="*/ 1192774 w 1192774"/>
              <a:gd name="connsiteY5" fmla="*/ 1692662 h 1995910"/>
              <a:gd name="connsiteX6" fmla="*/ 596387 w 1192774"/>
              <a:gd name="connsiteY6" fmla="*/ 1995910 h 1995910"/>
              <a:gd name="connsiteX7" fmla="*/ 0 w 1192774"/>
              <a:gd name="connsiteY7" fmla="*/ 1692662 h 1995910"/>
              <a:gd name="connsiteX0" fmla="*/ 0 w 1192774"/>
              <a:gd name="connsiteY0" fmla="*/ 1704537 h 2007785"/>
              <a:gd name="connsiteX1" fmla="*/ 298194 w 1192774"/>
              <a:gd name="connsiteY1" fmla="*/ 1704537 h 2007785"/>
              <a:gd name="connsiteX2" fmla="*/ 321945 w 1192774"/>
              <a:gd name="connsiteY2" fmla="*/ 11875 h 2007785"/>
              <a:gd name="connsiteX3" fmla="*/ 882706 w 1192774"/>
              <a:gd name="connsiteY3" fmla="*/ 0 h 2007785"/>
              <a:gd name="connsiteX4" fmla="*/ 894581 w 1192774"/>
              <a:gd name="connsiteY4" fmla="*/ 1704537 h 2007785"/>
              <a:gd name="connsiteX5" fmla="*/ 1192774 w 1192774"/>
              <a:gd name="connsiteY5" fmla="*/ 1704537 h 2007785"/>
              <a:gd name="connsiteX6" fmla="*/ 596387 w 1192774"/>
              <a:gd name="connsiteY6" fmla="*/ 2007785 h 2007785"/>
              <a:gd name="connsiteX7" fmla="*/ 0 w 1192774"/>
              <a:gd name="connsiteY7" fmla="*/ 1704537 h 2007785"/>
              <a:gd name="connsiteX0" fmla="*/ 0 w 1192774"/>
              <a:gd name="connsiteY0" fmla="*/ 1728287 h 2031535"/>
              <a:gd name="connsiteX1" fmla="*/ 298194 w 1192774"/>
              <a:gd name="connsiteY1" fmla="*/ 1728287 h 2031535"/>
              <a:gd name="connsiteX2" fmla="*/ 274444 w 1192774"/>
              <a:gd name="connsiteY2" fmla="*/ 0 h 2031535"/>
              <a:gd name="connsiteX3" fmla="*/ 882706 w 1192774"/>
              <a:gd name="connsiteY3" fmla="*/ 23750 h 2031535"/>
              <a:gd name="connsiteX4" fmla="*/ 894581 w 1192774"/>
              <a:gd name="connsiteY4" fmla="*/ 1728287 h 2031535"/>
              <a:gd name="connsiteX5" fmla="*/ 1192774 w 1192774"/>
              <a:gd name="connsiteY5" fmla="*/ 1728287 h 2031535"/>
              <a:gd name="connsiteX6" fmla="*/ 596387 w 1192774"/>
              <a:gd name="connsiteY6" fmla="*/ 2031535 h 2031535"/>
              <a:gd name="connsiteX7" fmla="*/ 0 w 1192774"/>
              <a:gd name="connsiteY7" fmla="*/ 1728287 h 2031535"/>
              <a:gd name="connsiteX0" fmla="*/ 0 w 1192774"/>
              <a:gd name="connsiteY0" fmla="*/ 1704537 h 2007785"/>
              <a:gd name="connsiteX1" fmla="*/ 298194 w 1192774"/>
              <a:gd name="connsiteY1" fmla="*/ 1704537 h 2007785"/>
              <a:gd name="connsiteX2" fmla="*/ 274444 w 1192774"/>
              <a:gd name="connsiteY2" fmla="*/ 1 h 2007785"/>
              <a:gd name="connsiteX3" fmla="*/ 882706 w 1192774"/>
              <a:gd name="connsiteY3" fmla="*/ 0 h 2007785"/>
              <a:gd name="connsiteX4" fmla="*/ 894581 w 1192774"/>
              <a:gd name="connsiteY4" fmla="*/ 1704537 h 2007785"/>
              <a:gd name="connsiteX5" fmla="*/ 1192774 w 1192774"/>
              <a:gd name="connsiteY5" fmla="*/ 1704537 h 2007785"/>
              <a:gd name="connsiteX6" fmla="*/ 596387 w 1192774"/>
              <a:gd name="connsiteY6" fmla="*/ 2007785 h 2007785"/>
              <a:gd name="connsiteX7" fmla="*/ 0 w 1192774"/>
              <a:gd name="connsiteY7" fmla="*/ 1704537 h 200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2774" h="2007785">
                <a:moveTo>
                  <a:pt x="0" y="1704537"/>
                </a:moveTo>
                <a:lnTo>
                  <a:pt x="298194" y="1704537"/>
                </a:lnTo>
                <a:lnTo>
                  <a:pt x="274444" y="1"/>
                </a:lnTo>
                <a:lnTo>
                  <a:pt x="882706" y="0"/>
                </a:lnTo>
                <a:cubicBezTo>
                  <a:pt x="886664" y="568179"/>
                  <a:pt x="890623" y="1136358"/>
                  <a:pt x="894581" y="1704537"/>
                </a:cubicBezTo>
                <a:lnTo>
                  <a:pt x="1192774" y="1704537"/>
                </a:lnTo>
                <a:lnTo>
                  <a:pt x="596387" y="2007785"/>
                </a:lnTo>
                <a:lnTo>
                  <a:pt x="0" y="1704537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918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045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46">
            <a:extLst>
              <a:ext uri="{FF2B5EF4-FFF2-40B4-BE49-F238E27FC236}">
                <a16:creationId xmlns:a16="http://schemas.microsoft.com/office/drawing/2014/main" id="{A49298C9-1C57-4265-9AB0-E789AE95A9FF}"/>
              </a:ext>
            </a:extLst>
          </p:cNvPr>
          <p:cNvSpPr txBox="1">
            <a:spLocks/>
          </p:cNvSpPr>
          <p:nvPr/>
        </p:nvSpPr>
        <p:spPr>
          <a:xfrm>
            <a:off x="3034175" y="3169430"/>
            <a:ext cx="7840935" cy="107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742950" indent="-742950">
              <a:buClr>
                <a:schemeClr val="dk1"/>
              </a:buClr>
              <a:buSzPct val="30555"/>
              <a:buFont typeface="Lato"/>
              <a:buAutoNum type="arabicPeriod"/>
            </a:pPr>
            <a:r>
              <a:rPr lang="en-US" sz="2000" dirty="0">
                <a:solidFill>
                  <a:schemeClr val="bg2"/>
                </a:solidFill>
                <a:latin typeface="Georgia" panose="02040502050405020303" pitchFamily="18" charset="0"/>
                <a:ea typeface="Playfair Display"/>
                <a:cs typeface="Zahrah Bold Italic"/>
                <a:sym typeface="Playfair Display"/>
              </a:rPr>
              <a:t>Transition reliance on mass to local markets and market segments.  Invest in next gen marketing, travel trade and other key communications channels</a:t>
            </a:r>
            <a:endParaRPr lang="en-US" kern="0" dirty="0">
              <a:solidFill>
                <a:schemeClr val="bg2"/>
              </a:solidFill>
              <a:latin typeface="Georgia" panose="02040502050405020303" pitchFamily="18" charset="0"/>
              <a:ea typeface="Playfair Display"/>
              <a:cs typeface="Zahrah Bold Italic"/>
              <a:sym typeface="Playfair Display"/>
            </a:endParaRPr>
          </a:p>
          <a:p>
            <a:pPr>
              <a:buClr>
                <a:schemeClr val="dk1"/>
              </a:buClr>
              <a:buSzPct val="30555"/>
              <a:buFont typeface="Lato"/>
              <a:buNone/>
            </a:pPr>
            <a:endParaRPr lang="en-US" kern="0" dirty="0">
              <a:solidFill>
                <a:srgbClr val="FFFFFF"/>
              </a:solidFill>
              <a:latin typeface="Georgia" panose="02040502050405020303" pitchFamily="18" charset="0"/>
              <a:ea typeface="Playfair Display"/>
              <a:cs typeface="Zahrah Bold Italic"/>
              <a:sym typeface="Playfair Display"/>
            </a:endParaRPr>
          </a:p>
        </p:txBody>
      </p:sp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2" y="1825433"/>
            <a:ext cx="10957367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OPPORTUNITIES FOR SUSTAINABLE TOURISM COMPETITIVENESS 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49</a:t>
            </a:fld>
            <a:endParaRPr kern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1AB8F682-2B22-4968-88DB-93C276E504F6}"/>
              </a:ext>
            </a:extLst>
          </p:cNvPr>
          <p:cNvSpPr txBox="1">
            <a:spLocks/>
          </p:cNvSpPr>
          <p:nvPr/>
        </p:nvSpPr>
        <p:spPr>
          <a:xfrm>
            <a:off x="1655085" y="3113550"/>
            <a:ext cx="2031222" cy="120218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D202EF0-08C6-423A-A689-FE6614524E9D}"/>
              </a:ext>
            </a:extLst>
          </p:cNvPr>
          <p:cNvSpPr txBox="1">
            <a:spLocks/>
          </p:cNvSpPr>
          <p:nvPr/>
        </p:nvSpPr>
        <p:spPr>
          <a:xfrm>
            <a:off x="3620540" y="5111155"/>
            <a:ext cx="2306759" cy="9522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bg2"/>
                </a:solidFill>
                <a:latin typeface="Georgia" panose="02040502050405020303" pitchFamily="18" charset="0"/>
              </a:rPr>
              <a:t>Over-Reliance on </a:t>
            </a:r>
            <a:br>
              <a:rPr lang="en-US" sz="2000" dirty="0">
                <a:solidFill>
                  <a:schemeClr val="bg2"/>
                </a:solidFill>
                <a:latin typeface="Georgia" panose="02040502050405020303" pitchFamily="18" charset="0"/>
              </a:rPr>
            </a:br>
            <a:r>
              <a:rPr lang="en-US" sz="2000" dirty="0">
                <a:solidFill>
                  <a:schemeClr val="bg2"/>
                </a:solidFill>
                <a:latin typeface="Georgia" panose="02040502050405020303" pitchFamily="18" charset="0"/>
              </a:rPr>
              <a:t>mass markets/segments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1C730B2D-A6C7-44FE-B01C-6B6C6BFD866D}"/>
              </a:ext>
            </a:extLst>
          </p:cNvPr>
          <p:cNvSpPr txBox="1">
            <a:spLocks/>
          </p:cNvSpPr>
          <p:nvPr/>
        </p:nvSpPr>
        <p:spPr>
          <a:xfrm>
            <a:off x="7123344" y="5111155"/>
            <a:ext cx="2306759" cy="9477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bg2"/>
                </a:solidFill>
                <a:latin typeface="Georgia" panose="02040502050405020303" pitchFamily="18" charset="0"/>
              </a:rPr>
              <a:t>Transition to next gen markets , segments and channels</a:t>
            </a:r>
          </a:p>
        </p:txBody>
      </p:sp>
      <p:sp>
        <p:nvSpPr>
          <p:cNvPr id="23" name="Down Arrow 10">
            <a:extLst>
              <a:ext uri="{FF2B5EF4-FFF2-40B4-BE49-F238E27FC236}">
                <a16:creationId xmlns:a16="http://schemas.microsoft.com/office/drawing/2014/main" id="{2308024D-3108-4858-A61B-AA2C37BB29F3}"/>
              </a:ext>
            </a:extLst>
          </p:cNvPr>
          <p:cNvSpPr/>
          <p:nvPr/>
        </p:nvSpPr>
        <p:spPr>
          <a:xfrm rot="16200000">
            <a:off x="6327935" y="4879221"/>
            <a:ext cx="394773" cy="858643"/>
          </a:xfrm>
          <a:custGeom>
            <a:avLst/>
            <a:gdLst>
              <a:gd name="connsiteX0" fmla="*/ 0 w 1192774"/>
              <a:gd name="connsiteY0" fmla="*/ 303249 h 606497"/>
              <a:gd name="connsiteX1" fmla="*/ 298194 w 1192774"/>
              <a:gd name="connsiteY1" fmla="*/ 303249 h 606497"/>
              <a:gd name="connsiteX2" fmla="*/ 298194 w 1192774"/>
              <a:gd name="connsiteY2" fmla="*/ 0 h 606497"/>
              <a:gd name="connsiteX3" fmla="*/ 894581 w 1192774"/>
              <a:gd name="connsiteY3" fmla="*/ 0 h 606497"/>
              <a:gd name="connsiteX4" fmla="*/ 894581 w 1192774"/>
              <a:gd name="connsiteY4" fmla="*/ 303249 h 606497"/>
              <a:gd name="connsiteX5" fmla="*/ 1192774 w 1192774"/>
              <a:gd name="connsiteY5" fmla="*/ 303249 h 606497"/>
              <a:gd name="connsiteX6" fmla="*/ 596387 w 1192774"/>
              <a:gd name="connsiteY6" fmla="*/ 606497 h 606497"/>
              <a:gd name="connsiteX7" fmla="*/ 0 w 1192774"/>
              <a:gd name="connsiteY7" fmla="*/ 303249 h 606497"/>
              <a:gd name="connsiteX0" fmla="*/ 0 w 1192774"/>
              <a:gd name="connsiteY0" fmla="*/ 1692662 h 1995910"/>
              <a:gd name="connsiteX1" fmla="*/ 298194 w 1192774"/>
              <a:gd name="connsiteY1" fmla="*/ 1692662 h 1995910"/>
              <a:gd name="connsiteX2" fmla="*/ 298194 w 1192774"/>
              <a:gd name="connsiteY2" fmla="*/ 1389413 h 1995910"/>
              <a:gd name="connsiteX3" fmla="*/ 870831 w 1192774"/>
              <a:gd name="connsiteY3" fmla="*/ 0 h 1995910"/>
              <a:gd name="connsiteX4" fmla="*/ 894581 w 1192774"/>
              <a:gd name="connsiteY4" fmla="*/ 1692662 h 1995910"/>
              <a:gd name="connsiteX5" fmla="*/ 1192774 w 1192774"/>
              <a:gd name="connsiteY5" fmla="*/ 1692662 h 1995910"/>
              <a:gd name="connsiteX6" fmla="*/ 596387 w 1192774"/>
              <a:gd name="connsiteY6" fmla="*/ 1995910 h 1995910"/>
              <a:gd name="connsiteX7" fmla="*/ 0 w 1192774"/>
              <a:gd name="connsiteY7" fmla="*/ 1692662 h 1995910"/>
              <a:gd name="connsiteX0" fmla="*/ 0 w 1192774"/>
              <a:gd name="connsiteY0" fmla="*/ 1692662 h 1995910"/>
              <a:gd name="connsiteX1" fmla="*/ 298194 w 1192774"/>
              <a:gd name="connsiteY1" fmla="*/ 1692662 h 1995910"/>
              <a:gd name="connsiteX2" fmla="*/ 321945 w 1192774"/>
              <a:gd name="connsiteY2" fmla="*/ 0 h 1995910"/>
              <a:gd name="connsiteX3" fmla="*/ 870831 w 1192774"/>
              <a:gd name="connsiteY3" fmla="*/ 0 h 1995910"/>
              <a:gd name="connsiteX4" fmla="*/ 894581 w 1192774"/>
              <a:gd name="connsiteY4" fmla="*/ 1692662 h 1995910"/>
              <a:gd name="connsiteX5" fmla="*/ 1192774 w 1192774"/>
              <a:gd name="connsiteY5" fmla="*/ 1692662 h 1995910"/>
              <a:gd name="connsiteX6" fmla="*/ 596387 w 1192774"/>
              <a:gd name="connsiteY6" fmla="*/ 1995910 h 1995910"/>
              <a:gd name="connsiteX7" fmla="*/ 0 w 1192774"/>
              <a:gd name="connsiteY7" fmla="*/ 1692662 h 1995910"/>
              <a:gd name="connsiteX0" fmla="*/ 0 w 1192774"/>
              <a:gd name="connsiteY0" fmla="*/ 1704537 h 2007785"/>
              <a:gd name="connsiteX1" fmla="*/ 298194 w 1192774"/>
              <a:gd name="connsiteY1" fmla="*/ 1704537 h 2007785"/>
              <a:gd name="connsiteX2" fmla="*/ 321945 w 1192774"/>
              <a:gd name="connsiteY2" fmla="*/ 11875 h 2007785"/>
              <a:gd name="connsiteX3" fmla="*/ 882706 w 1192774"/>
              <a:gd name="connsiteY3" fmla="*/ 0 h 2007785"/>
              <a:gd name="connsiteX4" fmla="*/ 894581 w 1192774"/>
              <a:gd name="connsiteY4" fmla="*/ 1704537 h 2007785"/>
              <a:gd name="connsiteX5" fmla="*/ 1192774 w 1192774"/>
              <a:gd name="connsiteY5" fmla="*/ 1704537 h 2007785"/>
              <a:gd name="connsiteX6" fmla="*/ 596387 w 1192774"/>
              <a:gd name="connsiteY6" fmla="*/ 2007785 h 2007785"/>
              <a:gd name="connsiteX7" fmla="*/ 0 w 1192774"/>
              <a:gd name="connsiteY7" fmla="*/ 1704537 h 2007785"/>
              <a:gd name="connsiteX0" fmla="*/ 0 w 1192774"/>
              <a:gd name="connsiteY0" fmla="*/ 1728287 h 2031535"/>
              <a:gd name="connsiteX1" fmla="*/ 298194 w 1192774"/>
              <a:gd name="connsiteY1" fmla="*/ 1728287 h 2031535"/>
              <a:gd name="connsiteX2" fmla="*/ 274444 w 1192774"/>
              <a:gd name="connsiteY2" fmla="*/ 0 h 2031535"/>
              <a:gd name="connsiteX3" fmla="*/ 882706 w 1192774"/>
              <a:gd name="connsiteY3" fmla="*/ 23750 h 2031535"/>
              <a:gd name="connsiteX4" fmla="*/ 894581 w 1192774"/>
              <a:gd name="connsiteY4" fmla="*/ 1728287 h 2031535"/>
              <a:gd name="connsiteX5" fmla="*/ 1192774 w 1192774"/>
              <a:gd name="connsiteY5" fmla="*/ 1728287 h 2031535"/>
              <a:gd name="connsiteX6" fmla="*/ 596387 w 1192774"/>
              <a:gd name="connsiteY6" fmla="*/ 2031535 h 2031535"/>
              <a:gd name="connsiteX7" fmla="*/ 0 w 1192774"/>
              <a:gd name="connsiteY7" fmla="*/ 1728287 h 2031535"/>
              <a:gd name="connsiteX0" fmla="*/ 0 w 1192774"/>
              <a:gd name="connsiteY0" fmla="*/ 1704537 h 2007785"/>
              <a:gd name="connsiteX1" fmla="*/ 298194 w 1192774"/>
              <a:gd name="connsiteY1" fmla="*/ 1704537 h 2007785"/>
              <a:gd name="connsiteX2" fmla="*/ 274444 w 1192774"/>
              <a:gd name="connsiteY2" fmla="*/ 1 h 2007785"/>
              <a:gd name="connsiteX3" fmla="*/ 882706 w 1192774"/>
              <a:gd name="connsiteY3" fmla="*/ 0 h 2007785"/>
              <a:gd name="connsiteX4" fmla="*/ 894581 w 1192774"/>
              <a:gd name="connsiteY4" fmla="*/ 1704537 h 2007785"/>
              <a:gd name="connsiteX5" fmla="*/ 1192774 w 1192774"/>
              <a:gd name="connsiteY5" fmla="*/ 1704537 h 2007785"/>
              <a:gd name="connsiteX6" fmla="*/ 596387 w 1192774"/>
              <a:gd name="connsiteY6" fmla="*/ 2007785 h 2007785"/>
              <a:gd name="connsiteX7" fmla="*/ 0 w 1192774"/>
              <a:gd name="connsiteY7" fmla="*/ 1704537 h 200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2774" h="2007785">
                <a:moveTo>
                  <a:pt x="0" y="1704537"/>
                </a:moveTo>
                <a:lnTo>
                  <a:pt x="298194" y="1704537"/>
                </a:lnTo>
                <a:lnTo>
                  <a:pt x="274444" y="1"/>
                </a:lnTo>
                <a:lnTo>
                  <a:pt x="882706" y="0"/>
                </a:lnTo>
                <a:cubicBezTo>
                  <a:pt x="886664" y="568179"/>
                  <a:pt x="890623" y="1136358"/>
                  <a:pt x="894581" y="1704537"/>
                </a:cubicBezTo>
                <a:lnTo>
                  <a:pt x="1192774" y="1704537"/>
                </a:lnTo>
                <a:lnTo>
                  <a:pt x="596387" y="2007785"/>
                </a:lnTo>
                <a:lnTo>
                  <a:pt x="0" y="1704537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918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316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3" y="1825433"/>
            <a:ext cx="8588800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THE DMO MODEL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5</a:t>
            </a:fld>
            <a:endParaRPr kern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B9EC531D-0FFD-4319-BAA1-048CD1083F71}"/>
              </a:ext>
            </a:extLst>
          </p:cNvPr>
          <p:cNvGraphicFramePr/>
          <p:nvPr/>
        </p:nvGraphicFramePr>
        <p:xfrm>
          <a:off x="4897047" y="1169866"/>
          <a:ext cx="5837853" cy="4685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410719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2" y="1825433"/>
            <a:ext cx="10957367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TO CONCLUDE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50</a:t>
            </a:fld>
            <a:endParaRPr kern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8742959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2" y="1825433"/>
            <a:ext cx="10957367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YESTERDAY’S DESTINATION SCORECARD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51</a:t>
            </a:fld>
            <a:endParaRPr kern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6EA505-6643-41A3-9139-6463568CB9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86"/>
          <a:stretch/>
        </p:blipFill>
        <p:spPr>
          <a:xfrm>
            <a:off x="2531178" y="2531061"/>
            <a:ext cx="7144603" cy="40644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3750DB-0CF6-4204-AE99-9EBAB5CBCED9}"/>
              </a:ext>
            </a:extLst>
          </p:cNvPr>
          <p:cNvSpPr txBox="1"/>
          <p:nvPr/>
        </p:nvSpPr>
        <p:spPr>
          <a:xfrm>
            <a:off x="1735145" y="4786702"/>
            <a:ext cx="1201870" cy="44267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latin typeface="Georgia" panose="02040502050405020303" pitchFamily="18" charset="0"/>
              </a:rPr>
              <a:t>More</a:t>
            </a:r>
            <a:endParaRPr lang="en-US" sz="2800" dirty="0">
              <a:latin typeface="Georgia" panose="020405020504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E3A32A-435D-4FFE-9AB3-2B2FDC073920}"/>
              </a:ext>
            </a:extLst>
          </p:cNvPr>
          <p:cNvSpPr txBox="1"/>
          <p:nvPr/>
        </p:nvSpPr>
        <p:spPr>
          <a:xfrm>
            <a:off x="6576737" y="5006693"/>
            <a:ext cx="1201870" cy="44267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latin typeface="Georgia" panose="02040502050405020303" pitchFamily="18" charset="0"/>
              </a:rPr>
              <a:t>plus</a:t>
            </a:r>
            <a:endParaRPr lang="en-US" sz="2800" dirty="0">
              <a:latin typeface="Georgia" panose="020405020504050203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B84B5A-80BA-413D-86F0-9D1A6C8F3F48}"/>
              </a:ext>
            </a:extLst>
          </p:cNvPr>
          <p:cNvSpPr txBox="1"/>
          <p:nvPr/>
        </p:nvSpPr>
        <p:spPr>
          <a:xfrm>
            <a:off x="4795271" y="4875454"/>
            <a:ext cx="1201870" cy="44267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err="1">
                <a:latin typeface="Georgia" panose="02040502050405020303" pitchFamily="18" charset="0"/>
              </a:rPr>
              <a:t>lisää</a:t>
            </a:r>
            <a:endParaRPr lang="en-US" sz="2800" dirty="0">
              <a:latin typeface="Georgia" panose="020405020504050203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E496BB-D2D6-4FFF-875E-06F80892131A}"/>
              </a:ext>
            </a:extLst>
          </p:cNvPr>
          <p:cNvSpPr txBox="1"/>
          <p:nvPr/>
        </p:nvSpPr>
        <p:spPr>
          <a:xfrm>
            <a:off x="3348361" y="4875454"/>
            <a:ext cx="1201870" cy="44267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2000" dirty="0">
                <a:latin typeface="Georgia" panose="02040502050405020303" pitchFamily="18" charset="0"/>
              </a:rPr>
              <a:t>更多</a:t>
            </a:r>
            <a:endParaRPr lang="en-US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9637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2" y="1825433"/>
            <a:ext cx="10957367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TOMORROW’S DESTINATION SCORECARD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52</a:t>
            </a:fld>
            <a:endParaRPr kern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" name="Picture 2" descr="http://i.dailymail.co.uk/i/pix/2010/01/14/article-0-07DC9321000005DC-793_468x286.jpg">
            <a:extLst>
              <a:ext uri="{FF2B5EF4-FFF2-40B4-BE49-F238E27FC236}">
                <a16:creationId xmlns:a16="http://schemas.microsoft.com/office/drawing/2014/main" id="{DA5E01AE-21C8-4019-A8C5-E718704B5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7"/>
          <a:stretch/>
        </p:blipFill>
        <p:spPr bwMode="auto">
          <a:xfrm>
            <a:off x="2397941" y="2593400"/>
            <a:ext cx="7396117" cy="417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E5CDE1B-8E5F-46D8-A92A-E82EB4BA6507}"/>
              </a:ext>
            </a:extLst>
          </p:cNvPr>
          <p:cNvSpPr txBox="1"/>
          <p:nvPr/>
        </p:nvSpPr>
        <p:spPr>
          <a:xfrm>
            <a:off x="8069486" y="4203742"/>
            <a:ext cx="1369307" cy="71508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Georgia" panose="02040502050405020303" pitchFamily="18" charset="0"/>
              </a:rPr>
              <a:t>Total Revenue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A57418-8B3B-4E79-8EC3-3E3440E1EF29}"/>
              </a:ext>
            </a:extLst>
          </p:cNvPr>
          <p:cNvSpPr txBox="1"/>
          <p:nvPr/>
        </p:nvSpPr>
        <p:spPr>
          <a:xfrm>
            <a:off x="2804442" y="4317476"/>
            <a:ext cx="1574800" cy="71508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br>
              <a:rPr lang="en-US" dirty="0">
                <a:solidFill>
                  <a:schemeClr val="bg2"/>
                </a:solidFill>
                <a:latin typeface="Georgia" panose="02040502050405020303" pitchFamily="18" charset="0"/>
              </a:rPr>
            </a:br>
            <a:r>
              <a:rPr lang="en-US" dirty="0">
                <a:solidFill>
                  <a:schemeClr val="bg2"/>
                </a:solidFill>
                <a:latin typeface="Georgia" panose="02040502050405020303" pitchFamily="18" charset="0"/>
              </a:rPr>
              <a:t>Dispersion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43E276-433A-407F-B3B6-A85A917D4387}"/>
              </a:ext>
            </a:extLst>
          </p:cNvPr>
          <p:cNvSpPr txBox="1"/>
          <p:nvPr/>
        </p:nvSpPr>
        <p:spPr>
          <a:xfrm>
            <a:off x="4484857" y="4203743"/>
            <a:ext cx="1668575" cy="71508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br>
              <a:rPr lang="en-US" dirty="0">
                <a:solidFill>
                  <a:schemeClr val="bg2"/>
                </a:solidFill>
                <a:latin typeface="Georgia" panose="02040502050405020303" pitchFamily="18" charset="0"/>
              </a:rPr>
            </a:br>
            <a:r>
              <a:rPr lang="en-US" dirty="0">
                <a:solidFill>
                  <a:schemeClr val="bg2"/>
                </a:solidFill>
                <a:latin typeface="Georgia" panose="02040502050405020303" pitchFamily="18" charset="0"/>
              </a:rPr>
              <a:t>Higher Yield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143AE6-3857-4B44-B37D-62796FDD5A41}"/>
              </a:ext>
            </a:extLst>
          </p:cNvPr>
          <p:cNvSpPr txBox="1"/>
          <p:nvPr/>
        </p:nvSpPr>
        <p:spPr>
          <a:xfrm>
            <a:off x="6224458" y="4320073"/>
            <a:ext cx="1751142" cy="102155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Georgia" panose="02040502050405020303" pitchFamily="18" charset="0"/>
              </a:rPr>
              <a:t>Community Development /Job Creation</a:t>
            </a:r>
          </a:p>
        </p:txBody>
      </p:sp>
    </p:spTree>
    <p:extLst>
      <p:ext uri="{BB962C8B-B14F-4D97-AF65-F5344CB8AC3E}">
        <p14:creationId xmlns:p14="http://schemas.microsoft.com/office/powerpoint/2010/main" val="2435161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973333" y="1825433"/>
            <a:ext cx="8588800" cy="10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THE DMO MODEL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6</a:t>
            </a:fld>
            <a:endParaRPr kern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B9EC531D-0FFD-4319-BAA1-048CD1083F71}"/>
              </a:ext>
            </a:extLst>
          </p:cNvPr>
          <p:cNvGraphicFramePr/>
          <p:nvPr/>
        </p:nvGraphicFramePr>
        <p:xfrm>
          <a:off x="4897047" y="1169866"/>
          <a:ext cx="5837853" cy="4685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2AF3D781-7281-4A5F-99A7-9A0F409A085F}"/>
              </a:ext>
            </a:extLst>
          </p:cNvPr>
          <p:cNvGrpSpPr/>
          <p:nvPr/>
        </p:nvGrpSpPr>
        <p:grpSpPr>
          <a:xfrm>
            <a:off x="4581137" y="5081580"/>
            <a:ext cx="1373192" cy="1373192"/>
            <a:chOff x="-547098" y="4886423"/>
            <a:chExt cx="915461" cy="91546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2808B13-8E42-4561-93D6-DBE099ECB75D}"/>
                </a:ext>
              </a:extLst>
            </p:cNvPr>
            <p:cNvSpPr/>
            <p:nvPr/>
          </p:nvSpPr>
          <p:spPr>
            <a:xfrm>
              <a:off x="-547098" y="4886423"/>
              <a:ext cx="915461" cy="91546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Oval 4">
              <a:extLst>
                <a:ext uri="{FF2B5EF4-FFF2-40B4-BE49-F238E27FC236}">
                  <a16:creationId xmlns:a16="http://schemas.microsoft.com/office/drawing/2014/main" id="{51179BD6-994A-4EB0-B107-587C4625BDC4}"/>
                </a:ext>
              </a:extLst>
            </p:cNvPr>
            <p:cNvSpPr txBox="1"/>
            <p:nvPr/>
          </p:nvSpPr>
          <p:spPr>
            <a:xfrm>
              <a:off x="-413033" y="5025096"/>
              <a:ext cx="647329" cy="6473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100" kern="1200" dirty="0"/>
                <a:t>Customers/Visitors </a:t>
              </a:r>
            </a:p>
          </p:txBody>
        </p:sp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B1491CD-568F-4A1F-83D7-D17BF22E9CC1}"/>
              </a:ext>
            </a:extLst>
          </p:cNvPr>
          <p:cNvSpPr/>
          <p:nvPr/>
        </p:nvSpPr>
        <p:spPr>
          <a:xfrm>
            <a:off x="6173803" y="4979438"/>
            <a:ext cx="1337022" cy="1475334"/>
          </a:xfrm>
          <a:prstGeom prst="rightArrow">
            <a:avLst/>
          </a:prstGeom>
          <a:solidFill>
            <a:srgbClr val="B63A80"/>
          </a:solidFill>
        </p:spPr>
        <p:txBody>
          <a:bodyPr/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</a:pPr>
            <a:endParaRPr lang="en-GB" sz="5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943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869460" y="1901903"/>
            <a:ext cx="8588800" cy="70440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THE DISRUPTOR MODEL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9" name="Google Shape;429;p59"/>
          <p:cNvSpPr/>
          <p:nvPr/>
        </p:nvSpPr>
        <p:spPr>
          <a:xfrm>
            <a:off x="1105747" y="1401466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69397" y="1401466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7</a:t>
            </a:fld>
            <a:endParaRPr kern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8F0DFE-7732-4469-B8F9-0C9C23A2A96E}"/>
              </a:ext>
            </a:extLst>
          </p:cNvPr>
          <p:cNvGrpSpPr/>
          <p:nvPr/>
        </p:nvGrpSpPr>
        <p:grpSpPr>
          <a:xfrm>
            <a:off x="5163860" y="1647669"/>
            <a:ext cx="5837852" cy="2343384"/>
            <a:chOff x="0" y="0"/>
            <a:chExt cx="5837852" cy="2343384"/>
          </a:xfrm>
        </p:grpSpPr>
        <p:sp>
          <p:nvSpPr>
            <p:cNvPr id="25" name="Trapezoid 24">
              <a:extLst>
                <a:ext uri="{FF2B5EF4-FFF2-40B4-BE49-F238E27FC236}">
                  <a16:creationId xmlns:a16="http://schemas.microsoft.com/office/drawing/2014/main" id="{B77E1E58-553F-44D6-B7F3-DF9EF7D9FF5C}"/>
                </a:ext>
              </a:extLst>
            </p:cNvPr>
            <p:cNvSpPr/>
            <p:nvPr/>
          </p:nvSpPr>
          <p:spPr>
            <a:xfrm rot="10800000">
              <a:off x="0" y="0"/>
              <a:ext cx="5837852" cy="2343384"/>
            </a:xfrm>
            <a:prstGeom prst="trapezoid">
              <a:avLst>
                <a:gd name="adj" fmla="val 62297"/>
              </a:avLst>
            </a:prstGeom>
            <a:solidFill>
              <a:srgbClr val="70AD4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Trapezoid 4">
              <a:extLst>
                <a:ext uri="{FF2B5EF4-FFF2-40B4-BE49-F238E27FC236}">
                  <a16:creationId xmlns:a16="http://schemas.microsoft.com/office/drawing/2014/main" id="{28BB2545-6523-45C7-BCF5-55098CD2FB21}"/>
                </a:ext>
              </a:extLst>
            </p:cNvPr>
            <p:cNvSpPr txBox="1"/>
            <p:nvPr/>
          </p:nvSpPr>
          <p:spPr>
            <a:xfrm>
              <a:off x="1021624" y="0"/>
              <a:ext cx="3794604" cy="23433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Georgia" panose="02040502050405020303" pitchFamily="18" charset="0"/>
                </a:rPr>
                <a:t>Customers/Visitors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1C75315-A16B-4C05-B5C9-81989C048A93}"/>
              </a:ext>
            </a:extLst>
          </p:cNvPr>
          <p:cNvGrpSpPr/>
          <p:nvPr/>
        </p:nvGrpSpPr>
        <p:grpSpPr>
          <a:xfrm>
            <a:off x="6623729" y="3991053"/>
            <a:ext cx="2918114" cy="1027086"/>
            <a:chOff x="1459869" y="2343384"/>
            <a:chExt cx="2918114" cy="1027086"/>
          </a:xfrm>
        </p:grpSpPr>
        <p:sp>
          <p:nvSpPr>
            <p:cNvPr id="23" name="Trapezoid 22">
              <a:extLst>
                <a:ext uri="{FF2B5EF4-FFF2-40B4-BE49-F238E27FC236}">
                  <a16:creationId xmlns:a16="http://schemas.microsoft.com/office/drawing/2014/main" id="{E3A5A518-CF85-40BB-8F20-73FDDE57AD7F}"/>
                </a:ext>
              </a:extLst>
            </p:cNvPr>
            <p:cNvSpPr/>
            <p:nvPr/>
          </p:nvSpPr>
          <p:spPr>
            <a:xfrm rot="10800000">
              <a:off x="1459869" y="2343384"/>
              <a:ext cx="2918114" cy="1027086"/>
            </a:xfrm>
            <a:prstGeom prst="trapezoid">
              <a:avLst>
                <a:gd name="adj" fmla="val 62297"/>
              </a:avLst>
            </a:prstGeom>
            <a:solidFill>
              <a:srgbClr val="ED7D3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Trapezoid 6">
              <a:extLst>
                <a:ext uri="{FF2B5EF4-FFF2-40B4-BE49-F238E27FC236}">
                  <a16:creationId xmlns:a16="http://schemas.microsoft.com/office/drawing/2014/main" id="{7AF58228-C075-4D48-AB68-F7DCF20E7F5F}"/>
                </a:ext>
              </a:extLst>
            </p:cNvPr>
            <p:cNvSpPr txBox="1"/>
            <p:nvPr/>
          </p:nvSpPr>
          <p:spPr>
            <a:xfrm>
              <a:off x="1970539" y="2343384"/>
              <a:ext cx="1896774" cy="1027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Georgia" panose="02040502050405020303" pitchFamily="18" charset="0"/>
                </a:rPr>
                <a:t>Politics / Government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E3C7E1-CB7F-431F-8D94-CB93A5B5F1F1}"/>
              </a:ext>
            </a:extLst>
          </p:cNvPr>
          <p:cNvGrpSpPr/>
          <p:nvPr/>
        </p:nvGrpSpPr>
        <p:grpSpPr>
          <a:xfrm>
            <a:off x="7263578" y="5018140"/>
            <a:ext cx="1638416" cy="515013"/>
            <a:chOff x="2099718" y="3370471"/>
            <a:chExt cx="1638416" cy="515013"/>
          </a:xfrm>
        </p:grpSpPr>
        <p:sp>
          <p:nvSpPr>
            <p:cNvPr id="21" name="Trapezoid 20">
              <a:extLst>
                <a:ext uri="{FF2B5EF4-FFF2-40B4-BE49-F238E27FC236}">
                  <a16:creationId xmlns:a16="http://schemas.microsoft.com/office/drawing/2014/main" id="{30634A6C-E658-4EE7-9398-B40C6862FD66}"/>
                </a:ext>
              </a:extLst>
            </p:cNvPr>
            <p:cNvSpPr/>
            <p:nvPr/>
          </p:nvSpPr>
          <p:spPr>
            <a:xfrm rot="10800000">
              <a:off x="2099718" y="3370471"/>
              <a:ext cx="1638416" cy="515013"/>
            </a:xfrm>
            <a:prstGeom prst="trapezoid">
              <a:avLst>
                <a:gd name="adj" fmla="val 62297"/>
              </a:avLst>
            </a:prstGeom>
            <a:solidFill>
              <a:srgbClr val="4472C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Trapezoid 8">
              <a:extLst>
                <a:ext uri="{FF2B5EF4-FFF2-40B4-BE49-F238E27FC236}">
                  <a16:creationId xmlns:a16="http://schemas.microsoft.com/office/drawing/2014/main" id="{BBAE7798-FCCE-4574-8A50-CD872B3416E3}"/>
                </a:ext>
              </a:extLst>
            </p:cNvPr>
            <p:cNvSpPr txBox="1"/>
            <p:nvPr/>
          </p:nvSpPr>
          <p:spPr>
            <a:xfrm>
              <a:off x="2386441" y="3370471"/>
              <a:ext cx="1064970" cy="5150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50" kern="1200" dirty="0">
                  <a:latin typeface="Georgia" panose="02040502050405020303" pitchFamily="18" charset="0"/>
                </a:rPr>
                <a:t>Citizen Advocates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991D79-7E7D-4DAB-A2EA-F461CAD2D6D4}"/>
              </a:ext>
            </a:extLst>
          </p:cNvPr>
          <p:cNvGrpSpPr/>
          <p:nvPr/>
        </p:nvGrpSpPr>
        <p:grpSpPr>
          <a:xfrm>
            <a:off x="7550302" y="5533154"/>
            <a:ext cx="1030852" cy="397703"/>
            <a:chOff x="2420558" y="3885485"/>
            <a:chExt cx="996735" cy="397703"/>
          </a:xfrm>
        </p:grpSpPr>
        <p:sp>
          <p:nvSpPr>
            <p:cNvPr id="19" name="Trapezoid 18">
              <a:extLst>
                <a:ext uri="{FF2B5EF4-FFF2-40B4-BE49-F238E27FC236}">
                  <a16:creationId xmlns:a16="http://schemas.microsoft.com/office/drawing/2014/main" id="{7AFA9BDB-D960-4332-800E-5674A6356B40}"/>
                </a:ext>
              </a:extLst>
            </p:cNvPr>
            <p:cNvSpPr/>
            <p:nvPr/>
          </p:nvSpPr>
          <p:spPr>
            <a:xfrm rot="10800000">
              <a:off x="2420558" y="3885485"/>
              <a:ext cx="996735" cy="397703"/>
            </a:xfrm>
            <a:prstGeom prst="trapezoid">
              <a:avLst>
                <a:gd name="adj" fmla="val 62297"/>
              </a:avLst>
            </a:prstGeom>
            <a:solidFill>
              <a:srgbClr val="A5A5A5"/>
            </a:solidFill>
            <a:ln>
              <a:solidFill>
                <a:srgbClr val="A5A5A5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Trapezoid 10">
              <a:extLst>
                <a:ext uri="{FF2B5EF4-FFF2-40B4-BE49-F238E27FC236}">
                  <a16:creationId xmlns:a16="http://schemas.microsoft.com/office/drawing/2014/main" id="{1F2BBB22-8D9F-44D4-95D3-12D3C85FD342}"/>
                </a:ext>
              </a:extLst>
            </p:cNvPr>
            <p:cNvSpPr txBox="1"/>
            <p:nvPr/>
          </p:nvSpPr>
          <p:spPr>
            <a:xfrm>
              <a:off x="2594987" y="3885485"/>
              <a:ext cx="647878" cy="3977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50" kern="1200" dirty="0">
                  <a:latin typeface="Georgia" panose="02040502050405020303" pitchFamily="18" charset="0"/>
                </a:rPr>
                <a:t>Tourism Partners / DMFs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AF08BDB-5EBC-4C8C-ADA2-1B9755742C39}"/>
              </a:ext>
            </a:extLst>
          </p:cNvPr>
          <p:cNvGrpSpPr/>
          <p:nvPr/>
        </p:nvGrpSpPr>
        <p:grpSpPr>
          <a:xfrm>
            <a:off x="7832177" y="5930858"/>
            <a:ext cx="501217" cy="402277"/>
            <a:chOff x="2668317" y="4283189"/>
            <a:chExt cx="501217" cy="402277"/>
          </a:xfrm>
        </p:grpSpPr>
        <p:sp>
          <p:nvSpPr>
            <p:cNvPr id="17" name="Trapezoid 16">
              <a:extLst>
                <a:ext uri="{FF2B5EF4-FFF2-40B4-BE49-F238E27FC236}">
                  <a16:creationId xmlns:a16="http://schemas.microsoft.com/office/drawing/2014/main" id="{0EFE1CA5-9CFD-451B-8674-A0876FC5B258}"/>
                </a:ext>
              </a:extLst>
            </p:cNvPr>
            <p:cNvSpPr/>
            <p:nvPr/>
          </p:nvSpPr>
          <p:spPr>
            <a:xfrm rot="10800000">
              <a:off x="2668317" y="4283189"/>
              <a:ext cx="501217" cy="402277"/>
            </a:xfrm>
            <a:prstGeom prst="trapezoid">
              <a:avLst>
                <a:gd name="adj" fmla="val 62297"/>
              </a:avLst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Trapezoid 12">
              <a:extLst>
                <a:ext uri="{FF2B5EF4-FFF2-40B4-BE49-F238E27FC236}">
                  <a16:creationId xmlns:a16="http://schemas.microsoft.com/office/drawing/2014/main" id="{C5FFBF0E-72AE-4A4C-8651-AC58E30D457F}"/>
                </a:ext>
              </a:extLst>
            </p:cNvPr>
            <p:cNvSpPr txBox="1"/>
            <p:nvPr/>
          </p:nvSpPr>
          <p:spPr>
            <a:xfrm>
              <a:off x="2668317" y="4283189"/>
              <a:ext cx="501217" cy="4022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800" kern="1200" dirty="0">
                  <a:latin typeface="Georgia" panose="02040502050405020303" pitchFamily="18" charset="0"/>
                </a:rPr>
                <a:t>Tourism </a:t>
              </a:r>
              <a:br>
                <a:rPr lang="en-US" sz="800" kern="1200" dirty="0">
                  <a:latin typeface="Georgia" panose="02040502050405020303" pitchFamily="18" charset="0"/>
                </a:rPr>
              </a:br>
              <a:r>
                <a:rPr lang="en-US" sz="800" kern="1200" dirty="0">
                  <a:latin typeface="Georgia" panose="02040502050405020303" pitchFamily="18" charset="0"/>
                </a:rPr>
                <a:t>Industry</a:t>
              </a:r>
            </a:p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800" kern="1200" dirty="0"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0126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title"/>
          </p:nvPr>
        </p:nvSpPr>
        <p:spPr>
          <a:xfrm>
            <a:off x="1105747" y="1734808"/>
            <a:ext cx="8588800" cy="46166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THE COMMUNITY BASED </a:t>
            </a:r>
            <a:b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en-CA" sz="3200" b="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TOURISM MODEL</a:t>
            </a:r>
            <a:endParaRPr sz="3200" b="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dirty="0"/>
          </a:p>
        </p:txBody>
      </p:sp>
      <p:sp>
        <p:nvSpPr>
          <p:cNvPr id="429" name="Google Shape;429;p59"/>
          <p:cNvSpPr/>
          <p:nvPr/>
        </p:nvSpPr>
        <p:spPr>
          <a:xfrm>
            <a:off x="1105747" y="1401466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69397" y="1401466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36" name="Google Shape;436;p59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0244433" y="6227143"/>
            <a:ext cx="1686267" cy="4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8</a:t>
            </a:fld>
            <a:endParaRPr kern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4CD95829-D26F-4B69-828F-52480B99F9B3}"/>
              </a:ext>
            </a:extLst>
          </p:cNvPr>
          <p:cNvGraphicFramePr/>
          <p:nvPr/>
        </p:nvGraphicFramePr>
        <p:xfrm>
          <a:off x="5726178" y="1541676"/>
          <a:ext cx="5837853" cy="4685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9C3F61E-09C4-48AA-BB9B-66AAF5D7F71B}"/>
              </a:ext>
            </a:extLst>
          </p:cNvPr>
          <p:cNvSpPr txBox="1"/>
          <p:nvPr/>
        </p:nvSpPr>
        <p:spPr>
          <a:xfrm>
            <a:off x="2489968" y="3592792"/>
            <a:ext cx="3435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2">
                    <a:lumMod val="75000"/>
                    <a:lumOff val="25000"/>
                  </a:schemeClr>
                </a:solidFill>
                <a:latin typeface="Monserrat"/>
              </a:rPr>
              <a:t>Co-Creators of the Tourism Experience</a:t>
            </a:r>
          </a:p>
        </p:txBody>
      </p:sp>
    </p:spTree>
    <p:extLst>
      <p:ext uri="{BB962C8B-B14F-4D97-AF65-F5344CB8AC3E}">
        <p14:creationId xmlns:p14="http://schemas.microsoft.com/office/powerpoint/2010/main" val="2649502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9"/>
          <p:cNvSpPr/>
          <p:nvPr/>
        </p:nvSpPr>
        <p:spPr>
          <a:xfrm>
            <a:off x="1075267" y="1578667"/>
            <a:ext cx="563600" cy="86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59"/>
          <p:cNvSpPr/>
          <p:nvPr/>
        </p:nvSpPr>
        <p:spPr>
          <a:xfrm>
            <a:off x="1638917" y="1578667"/>
            <a:ext cx="563600" cy="8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5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pPr defTabSz="1219170">
                <a:buClr>
                  <a:srgbClr val="000000"/>
                </a:buClr>
              </a:pPr>
              <a:t>9</a:t>
            </a:fld>
            <a:endParaRPr kern="0" dirty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5A1D0D-5531-4F4C-B6A8-8EB7A5750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333" y="1758200"/>
            <a:ext cx="5951342" cy="1842000"/>
          </a:xfrm>
        </p:spPr>
        <p:txBody>
          <a:bodyPr/>
          <a:lstStyle/>
          <a:p>
            <a:r>
              <a:rPr lang="en-CA" dirty="0"/>
              <a:t>FUTURE OF LEADERSHIP IN THE DIGITAL ECONOMY</a:t>
            </a:r>
          </a:p>
        </p:txBody>
      </p:sp>
      <p:sp>
        <p:nvSpPr>
          <p:cNvPr id="9" name="Google Shape;428;p59">
            <a:extLst>
              <a:ext uri="{FF2B5EF4-FFF2-40B4-BE49-F238E27FC236}">
                <a16:creationId xmlns:a16="http://schemas.microsoft.com/office/drawing/2014/main" id="{ECCB95E5-121E-47C4-BD77-E67C66025B1B}"/>
              </a:ext>
            </a:extLst>
          </p:cNvPr>
          <p:cNvSpPr txBox="1"/>
          <p:nvPr/>
        </p:nvSpPr>
        <p:spPr>
          <a:xfrm>
            <a:off x="1027832" y="3498933"/>
            <a:ext cx="9532552" cy="3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b="1" kern="0" dirty="0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01   | </a:t>
            </a:r>
            <a:r>
              <a:rPr lang="en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-US" dirty="0">
                <a:solidFill>
                  <a:srgbClr val="494949"/>
                </a:solidFill>
                <a:latin typeface="Crimson"/>
              </a:rPr>
              <a:t>survey of more than 4,000 managers and executives from 120 countries and conducted interviews with dozens of C-level executives</a:t>
            </a: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endParaRPr kern="0" dirty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spcBef>
                <a:spcPts val="2133"/>
              </a:spcBef>
              <a:buClr>
                <a:srgbClr val="000000"/>
              </a:buClr>
            </a:pPr>
            <a:endParaRPr kern="0" dirty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121917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</a:pPr>
            <a:endParaRPr b="1" kern="0" dirty="0">
              <a:solidFill>
                <a:srgbClr val="1A998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" name="Google Shape;431;p59">
            <a:extLst>
              <a:ext uri="{FF2B5EF4-FFF2-40B4-BE49-F238E27FC236}">
                <a16:creationId xmlns:a16="http://schemas.microsoft.com/office/drawing/2014/main" id="{9C7A5C52-18D5-436B-B688-EB9E1D59DDEB}"/>
              </a:ext>
            </a:extLst>
          </p:cNvPr>
          <p:cNvSpPr txBox="1"/>
          <p:nvPr/>
        </p:nvSpPr>
        <p:spPr>
          <a:xfrm>
            <a:off x="1027832" y="4330247"/>
            <a:ext cx="8981930" cy="3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b="1" kern="0" dirty="0">
                <a:solidFill>
                  <a:srgbClr val="FFCD00"/>
                </a:solidFill>
                <a:latin typeface="Montserrat"/>
                <a:ea typeface="Montserrat"/>
                <a:cs typeface="Montserrat"/>
                <a:sym typeface="Montserrat"/>
              </a:rPr>
              <a:t>02 </a:t>
            </a:r>
            <a:r>
              <a:rPr lang="en" b="1" kern="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" b="1" kern="0" dirty="0">
                <a:solidFill>
                  <a:srgbClr val="FFCD00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en-US" dirty="0">
                <a:solidFill>
                  <a:srgbClr val="494949"/>
                </a:solidFill>
                <a:latin typeface="Crimson"/>
              </a:rPr>
              <a:t>objective of understanding how a changing world is influencing what it means to be a great leader. </a:t>
            </a:r>
            <a:endParaRPr b="1" kern="0" dirty="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Google Shape;432;p59">
            <a:extLst>
              <a:ext uri="{FF2B5EF4-FFF2-40B4-BE49-F238E27FC236}">
                <a16:creationId xmlns:a16="http://schemas.microsoft.com/office/drawing/2014/main" id="{D4D65AAC-D781-43BC-93B7-B2FEDF0C1667}"/>
              </a:ext>
            </a:extLst>
          </p:cNvPr>
          <p:cNvSpPr txBox="1"/>
          <p:nvPr/>
        </p:nvSpPr>
        <p:spPr>
          <a:xfrm>
            <a:off x="1027831" y="5210205"/>
            <a:ext cx="9283487" cy="3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15000"/>
              </a:lnSpc>
              <a:spcAft>
                <a:spcPts val="2133"/>
              </a:spcAft>
              <a:buClr>
                <a:srgbClr val="000000"/>
              </a:buClr>
            </a:pPr>
            <a:r>
              <a:rPr lang="en" b="1" kern="0" dirty="0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03   | </a:t>
            </a:r>
            <a:r>
              <a:rPr lang="en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-US" dirty="0">
                <a:solidFill>
                  <a:srgbClr val="494949"/>
                </a:solidFill>
                <a:latin typeface="Crimson"/>
              </a:rPr>
              <a:t>Outcome from study suggests that respondents believe that </a:t>
            </a:r>
            <a:r>
              <a:rPr lang="en-US" sz="2400" b="1" dirty="0">
                <a:solidFill>
                  <a:srgbClr val="494949"/>
                </a:solidFill>
                <a:latin typeface="Crimson"/>
              </a:rPr>
              <a:t>leaders lack the mindset </a:t>
            </a:r>
            <a:r>
              <a:rPr lang="en-US" dirty="0">
                <a:solidFill>
                  <a:srgbClr val="494949"/>
                </a:solidFill>
                <a:latin typeface="Crimson"/>
              </a:rPr>
              <a:t>needed to bring about the strategic and cultural changes required to lead in the new economy. </a:t>
            </a:r>
            <a:endParaRPr lang="en-CA" dirty="0"/>
          </a:p>
          <a:p>
            <a:pPr defTabSz="1219170">
              <a:lnSpc>
                <a:spcPct val="115000"/>
              </a:lnSpc>
              <a:spcAft>
                <a:spcPts val="2133"/>
              </a:spcAft>
              <a:buClr>
                <a:srgbClr val="000000"/>
              </a:buClr>
            </a:pPr>
            <a:endParaRPr b="1" kern="0" dirty="0">
              <a:solidFill>
                <a:srgbClr val="1A998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74" name="Picture 2" descr="MIT Sloan Management Review Logo">
            <a:extLst>
              <a:ext uri="{FF2B5EF4-FFF2-40B4-BE49-F238E27FC236}">
                <a16:creationId xmlns:a16="http://schemas.microsoft.com/office/drawing/2014/main" id="{1DA64B77-15AD-4ED4-8645-5FD15929D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848" y="6046348"/>
            <a:ext cx="1896488" cy="540795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49B9EB-42AE-4FF8-A020-41FA8F4D2D37}"/>
              </a:ext>
            </a:extLst>
          </p:cNvPr>
          <p:cNvSpPr txBox="1"/>
          <p:nvPr/>
        </p:nvSpPr>
        <p:spPr>
          <a:xfrm>
            <a:off x="9107521" y="6595535"/>
            <a:ext cx="43190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Future of Leadership in the Digital Economy </a:t>
            </a:r>
          </a:p>
        </p:txBody>
      </p:sp>
    </p:spTree>
    <p:extLst>
      <p:ext uri="{BB962C8B-B14F-4D97-AF65-F5344CB8AC3E}">
        <p14:creationId xmlns:p14="http://schemas.microsoft.com/office/powerpoint/2010/main" val="2457517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100909</TotalTime>
  <Words>1481</Words>
  <Application>Microsoft Office PowerPoint</Application>
  <PresentationFormat>Widescreen</PresentationFormat>
  <Paragraphs>330</Paragraphs>
  <Slides>52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70" baseType="lpstr">
      <vt:lpstr>Arial</vt:lpstr>
      <vt:lpstr>Calibri</vt:lpstr>
      <vt:lpstr>Calibri Light</vt:lpstr>
      <vt:lpstr>Corbel</vt:lpstr>
      <vt:lpstr>Crimson</vt:lpstr>
      <vt:lpstr>Georgia</vt:lpstr>
      <vt:lpstr>Georgia (Headings)</vt:lpstr>
      <vt:lpstr>Lato</vt:lpstr>
      <vt:lpstr>Monserat extra</vt:lpstr>
      <vt:lpstr>Monserrat</vt:lpstr>
      <vt:lpstr>Montserrat</vt:lpstr>
      <vt:lpstr>Montserrat ExtraBold</vt:lpstr>
      <vt:lpstr>Montserrat Light</vt:lpstr>
      <vt:lpstr>Raleway</vt:lpstr>
      <vt:lpstr>Wingdings</vt:lpstr>
      <vt:lpstr>Zahrah Bold Italic</vt:lpstr>
      <vt:lpstr>Office Theme</vt:lpstr>
      <vt:lpstr>Streamline</vt:lpstr>
      <vt:lpstr>PowerPoint Presentation</vt:lpstr>
      <vt:lpstr>CHARLES DARWIN—   </vt:lpstr>
      <vt:lpstr>NEW BUSINESS OF TOURISM VOCABULARY   </vt:lpstr>
      <vt:lpstr> </vt:lpstr>
      <vt:lpstr>THE DMO MODEL </vt:lpstr>
      <vt:lpstr>THE DMO MODEL </vt:lpstr>
      <vt:lpstr>THE DISRUPTOR MODEL </vt:lpstr>
      <vt:lpstr>THE COMMUNITY BASED  TOURISM MODEL </vt:lpstr>
      <vt:lpstr>FUTURE OF LEADERSHIP IN THE DIGITAL ECONOMY</vt:lpstr>
      <vt:lpstr>From mass + icons </vt:lpstr>
      <vt:lpstr>WHAT ARE THE DRIVERS OF CHANGE?   </vt:lpstr>
      <vt:lpstr>DRIVERS OF CHANGE </vt:lpstr>
      <vt:lpstr>1. MASSIVE GROWTH  </vt:lpstr>
      <vt:lpstr>WHAT IS FUELING THIS GROWTH?  </vt:lpstr>
      <vt:lpstr>OUTCOMES OF GROWTH  </vt:lpstr>
      <vt:lpstr>RESOURCE EXTRACTION </vt:lpstr>
      <vt:lpstr>2. CONSUMER BEHAVIOUR </vt:lpstr>
      <vt:lpstr>PROJECTED POPULATION BY GENERATION  </vt:lpstr>
      <vt:lpstr>MILLENNIAL AND MILLENIALLY-ALIGNED TRAVELLERS  </vt:lpstr>
      <vt:lpstr>TRENDS IN TOURISM   </vt:lpstr>
      <vt:lpstr>WOKE CAPITALISM</vt:lpstr>
      <vt:lpstr>THE NEW (SUSTAINABLE) TRAVELLER  </vt:lpstr>
      <vt:lpstr>CELINE COUSTEAU— ATTA Near East  </vt:lpstr>
      <vt:lpstr>THE NEW SUSTAINABLE TRAVELLER  </vt:lpstr>
      <vt:lpstr>TARGET THE TRAVELLERS </vt:lpstr>
      <vt:lpstr>3. TECHNOLOGY </vt:lpstr>
      <vt:lpstr>DISRUPTION   </vt:lpstr>
      <vt:lpstr>DISRUPTION- MARKETING   </vt:lpstr>
      <vt:lpstr>DISRUPTION- MARKET RESEARCH AND AUDIENCE SEGMENTATION  </vt:lpstr>
      <vt:lpstr>DISRUPTION- INTERNATIONAL TRADE SHOWS AND EVENTS   </vt:lpstr>
      <vt:lpstr>DISRUPTION- TOUR OPERATOR  </vt:lpstr>
      <vt:lpstr>DISRUPTION-DMO   </vt:lpstr>
      <vt:lpstr>DISRUPTION-TRAVEL RENTALS   </vt:lpstr>
      <vt:lpstr>DISRUPTION-ACCOMMODATIONS </vt:lpstr>
      <vt:lpstr>OPPORTUNITIES   </vt:lpstr>
      <vt:lpstr>OPPORTUNITIES   </vt:lpstr>
      <vt:lpstr>SHIFT THE TOURISM MINDSET (from tourism consumption to contribution)  </vt:lpstr>
      <vt:lpstr>SHIFT THE TOURISM MINDSET (from tourism consumption to contribution)  </vt:lpstr>
      <vt:lpstr>HOW?  </vt:lpstr>
      <vt:lpstr>HOW?  </vt:lpstr>
      <vt:lpstr>SUSTAINABLE FUTURES MINDSET  The New, Sustainable Tourism Economy </vt:lpstr>
      <vt:lpstr>WHAT IS DESTINATION SOCIAL RESPONSIBILITY (DSR)?  </vt:lpstr>
      <vt:lpstr>NEW TOURISM MATH: TOTAL TOURISM REVENUE </vt:lpstr>
      <vt:lpstr>WHAT IS TRAVELLER SOCIAL RESPONSIBILITY (TSR)?  </vt:lpstr>
      <vt:lpstr>TRAVELLER SOCIAL RESPONSIBILITY (TSR)  </vt:lpstr>
      <vt:lpstr>CHALLENGES IN SUSTAINABLE TOURISM COMPETITIVENESS  </vt:lpstr>
      <vt:lpstr>OPPORTUNITIES FOR SUSTAINABLE TOURISM COMPETITIVENESS  </vt:lpstr>
      <vt:lpstr>OPPORTUNITIES FOR SUSTAINABLE TOURISM COMPETITIVENESS  </vt:lpstr>
      <vt:lpstr>OPPORTUNITIES FOR SUSTAINABLE TOURISM COMPETITIVENESS  </vt:lpstr>
      <vt:lpstr>TO CONCLUDE </vt:lpstr>
      <vt:lpstr>YESTERDAY’S DESTINATION SCORECARD </vt:lpstr>
      <vt:lpstr>TOMORROW’S DESTINATION SCORECARD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https://www.youtube.com/watch?v=LZmOYNOXqcU</dc:title>
  <dc:creator>Greg Klassen</dc:creator>
  <cp:lastModifiedBy>User</cp:lastModifiedBy>
  <cp:revision>260</cp:revision>
  <dcterms:created xsi:type="dcterms:W3CDTF">2017-02-07T01:51:34Z</dcterms:created>
  <dcterms:modified xsi:type="dcterms:W3CDTF">2019-12-06T06:39:59Z</dcterms:modified>
</cp:coreProperties>
</file>