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44" r:id="rId2"/>
    <p:sldId id="260" r:id="rId3"/>
    <p:sldId id="262" r:id="rId4"/>
    <p:sldId id="263" r:id="rId5"/>
    <p:sldId id="264" r:id="rId6"/>
    <p:sldId id="265" r:id="rId7"/>
    <p:sldId id="266" r:id="rId8"/>
    <p:sldId id="267" r:id="rId9"/>
    <p:sldId id="268" r:id="rId10"/>
    <p:sldId id="332" r:id="rId11"/>
    <p:sldId id="318" r:id="rId12"/>
    <p:sldId id="322" r:id="rId13"/>
    <p:sldId id="341" r:id="rId14"/>
    <p:sldId id="345" r:id="rId15"/>
    <p:sldId id="342" r:id="rId16"/>
    <p:sldId id="343" r:id="rId17"/>
    <p:sldId id="271" r:id="rId18"/>
    <p:sldId id="336" r:id="rId19"/>
    <p:sldId id="346" r:id="rId20"/>
    <p:sldId id="347" r:id="rId21"/>
    <p:sldId id="333" r:id="rId22"/>
    <p:sldId id="348" r:id="rId23"/>
    <p:sldId id="349" r:id="rId24"/>
    <p:sldId id="350" r:id="rId25"/>
    <p:sldId id="320" r:id="rId26"/>
    <p:sldId id="309" r:id="rId27"/>
    <p:sldId id="338" r:id="rId28"/>
    <p:sldId id="290" r:id="rId29"/>
    <p:sldId id="339" r:id="rId30"/>
    <p:sldId id="316" r:id="rId31"/>
    <p:sldId id="354" r:id="rId32"/>
    <p:sldId id="362" r:id="rId33"/>
    <p:sldId id="352" r:id="rId34"/>
    <p:sldId id="353" r:id="rId35"/>
    <p:sldId id="356" r:id="rId36"/>
    <p:sldId id="357" r:id="rId37"/>
    <p:sldId id="358" r:id="rId38"/>
    <p:sldId id="359" r:id="rId39"/>
    <p:sldId id="360" r:id="rId40"/>
    <p:sldId id="361" r:id="rId41"/>
    <p:sldId id="355"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C5C"/>
    <a:srgbClr val="990033"/>
    <a:srgbClr val="9D73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5" autoAdjust="0"/>
    <p:restoredTop sz="94660"/>
  </p:normalViewPr>
  <p:slideViewPr>
    <p:cSldViewPr snapToGrid="0">
      <p:cViewPr varScale="1">
        <p:scale>
          <a:sx n="61" d="100"/>
          <a:sy n="61" d="100"/>
        </p:scale>
        <p:origin x="6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erver1\H\GoogleDrive\5.%20COTRI%20Research\5.1.%20Research%20Projects\5.1.1%20Customised%20Research%20Projects\2019\7.%20India\India%20Sta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erver1\H\GoogleDrive\5.%20COTRI%20Research\5.1.%20Research%20Projects\5.1.1%20Customised%20Research%20Projects\2019\7.%20India\India%20Sta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erver1\H\GoogleDrive\5.%20COTRI%20Research\5.1.%20Research%20Projects\5.1.1%20Customised%20Research%20Projects\2019\7.%20India\India%20Sta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cat>
            <c:numRef>
              <c:f>GDP!$I$5:$Q$5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GDP!$I$12:$Q$12</c:f>
              <c:numCache>
                <c:formatCode>General</c:formatCode>
                <c:ptCount val="9"/>
                <c:pt idx="0" formatCode="0">
                  <c:v>4493.9375179307535</c:v>
                </c:pt>
                <c:pt idx="1">
                  <c:v>5568</c:v>
                </c:pt>
                <c:pt idx="2" formatCode="0_ ">
                  <c:v>6364.9669875109385</c:v>
                </c:pt>
                <c:pt idx="3" formatCode="0_ ">
                  <c:v>7192.5076678311934</c:v>
                </c:pt>
                <c:pt idx="4" formatCode="0_ ">
                  <c:v>7684.2807840072928</c:v>
                </c:pt>
                <c:pt idx="5" formatCode="0_ ">
                  <c:v>7923.5437672596499</c:v>
                </c:pt>
                <c:pt idx="6" formatCode="0_ ">
                  <c:v>8126.7030998298787</c:v>
                </c:pt>
                <c:pt idx="7" formatCode="0_ ">
                  <c:v>8836.1622085962263</c:v>
                </c:pt>
                <c:pt idx="8">
                  <c:v>9789</c:v>
                </c:pt>
              </c:numCache>
            </c:numRef>
          </c:val>
          <c:extLst>
            <c:ext xmlns:c16="http://schemas.microsoft.com/office/drawing/2014/chart" uri="{C3380CC4-5D6E-409C-BE32-E72D297353CC}">
              <c16:uniqueId val="{00000000-92E2-4FB2-B4E9-2D94EDEEBB19}"/>
            </c:ext>
          </c:extLst>
        </c:ser>
        <c:dLbls>
          <c:showLegendKey val="0"/>
          <c:showVal val="0"/>
          <c:showCatName val="0"/>
          <c:showSerName val="0"/>
          <c:showPercent val="0"/>
          <c:showBubbleSize val="0"/>
        </c:dLbls>
        <c:gapWidth val="219"/>
        <c:overlap val="-27"/>
        <c:axId val="444161584"/>
        <c:axId val="444161976"/>
      </c:barChart>
      <c:catAx>
        <c:axId val="44416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44161976"/>
        <c:crosses val="autoZero"/>
        <c:auto val="1"/>
        <c:lblAlgn val="ctr"/>
        <c:lblOffset val="100"/>
        <c:noMultiLvlLbl val="0"/>
      </c:catAx>
      <c:valAx>
        <c:axId val="444161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44161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de-DE"/>
              <a:t>Chinese Arrivals to Sri Lanka</a:t>
            </a:r>
            <a:r>
              <a:rPr lang="de-DE" baseline="0"/>
              <a:t> 2013-2019</a:t>
            </a:r>
            <a:br>
              <a:rPr lang="de-DE" baseline="0"/>
            </a:br>
            <a:r>
              <a:rPr lang="de-DE" sz="1400" baseline="0"/>
              <a:t>Source: COTRI 2019 Forecast</a:t>
            </a:r>
            <a:endParaRPr lang="de-DE"/>
          </a:p>
        </c:rich>
      </c:tx>
      <c:layout>
        <c:manualLayout>
          <c:xMode val="edge"/>
          <c:yMode val="edge"/>
          <c:x val="0.14881233595800525"/>
          <c:y val="3.2407407407407406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barChart>
        <c:barDir val="col"/>
        <c:grouping val="clustered"/>
        <c:varyColors val="0"/>
        <c:ser>
          <c:idx val="0"/>
          <c:order val="0"/>
          <c:spPr>
            <a:solidFill>
              <a:srgbClr val="7030A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Tabelle3!$A$2:$A$8</c:f>
              <c:numCache>
                <c:formatCode>General</c:formatCode>
                <c:ptCount val="7"/>
                <c:pt idx="0">
                  <c:v>2013</c:v>
                </c:pt>
                <c:pt idx="1">
                  <c:v>2014</c:v>
                </c:pt>
                <c:pt idx="2">
                  <c:v>2015</c:v>
                </c:pt>
                <c:pt idx="3">
                  <c:v>2016</c:v>
                </c:pt>
                <c:pt idx="4">
                  <c:v>2017</c:v>
                </c:pt>
                <c:pt idx="5">
                  <c:v>2018</c:v>
                </c:pt>
                <c:pt idx="6">
                  <c:v>2019</c:v>
                </c:pt>
              </c:numCache>
            </c:numRef>
          </c:cat>
          <c:val>
            <c:numRef>
              <c:f>Tabelle3!$B$2:$B$8</c:f>
              <c:numCache>
                <c:formatCode>General</c:formatCode>
                <c:ptCount val="7"/>
                <c:pt idx="0">
                  <c:v>54288</c:v>
                </c:pt>
                <c:pt idx="1">
                  <c:v>128166</c:v>
                </c:pt>
                <c:pt idx="2">
                  <c:v>214783</c:v>
                </c:pt>
                <c:pt idx="3">
                  <c:v>271577</c:v>
                </c:pt>
                <c:pt idx="4">
                  <c:v>268952</c:v>
                </c:pt>
                <c:pt idx="5">
                  <c:v>265965</c:v>
                </c:pt>
                <c:pt idx="6">
                  <c:v>157903</c:v>
                </c:pt>
              </c:numCache>
            </c:numRef>
          </c:val>
          <c:extLst>
            <c:ext xmlns:c16="http://schemas.microsoft.com/office/drawing/2014/chart" uri="{C3380CC4-5D6E-409C-BE32-E72D297353CC}">
              <c16:uniqueId val="{00000000-7E90-4636-A54B-0108AE9457BC}"/>
            </c:ext>
          </c:extLst>
        </c:ser>
        <c:dLbls>
          <c:dLblPos val="inEnd"/>
          <c:showLegendKey val="0"/>
          <c:showVal val="1"/>
          <c:showCatName val="0"/>
          <c:showSerName val="0"/>
          <c:showPercent val="0"/>
          <c:showBubbleSize val="0"/>
        </c:dLbls>
        <c:gapWidth val="41"/>
        <c:axId val="563667936"/>
        <c:axId val="482805640"/>
      </c:barChart>
      <c:catAx>
        <c:axId val="563667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de-DE"/>
          </a:p>
        </c:txPr>
        <c:crossAx val="482805640"/>
        <c:crosses val="autoZero"/>
        <c:auto val="1"/>
        <c:lblAlgn val="ctr"/>
        <c:lblOffset val="100"/>
        <c:noMultiLvlLbl val="0"/>
      </c:catAx>
      <c:valAx>
        <c:axId val="482805640"/>
        <c:scaling>
          <c:orientation val="minMax"/>
        </c:scaling>
        <c:delete val="1"/>
        <c:axPos val="l"/>
        <c:numFmt formatCode="General" sourceLinked="1"/>
        <c:majorTickMark val="none"/>
        <c:minorTickMark val="none"/>
        <c:tickLblPos val="nextTo"/>
        <c:crossAx val="56366793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Tabelle1!$A$2</c:f>
              <c:strCache>
                <c:ptCount val="1"/>
                <c:pt idx="0">
                  <c:v>1949-1978 (40 years)</c:v>
                </c:pt>
              </c:strCache>
            </c:strRef>
          </c:tx>
          <c:spPr>
            <a:gradFill rotWithShape="1">
              <a:gsLst>
                <a:gs pos="0">
                  <a:schemeClr val="accent2">
                    <a:shade val="58000"/>
                    <a:satMod val="103000"/>
                    <a:lumMod val="102000"/>
                    <a:tint val="94000"/>
                  </a:schemeClr>
                </a:gs>
                <a:gs pos="50000">
                  <a:schemeClr val="accent2">
                    <a:shade val="58000"/>
                    <a:satMod val="110000"/>
                    <a:lumMod val="100000"/>
                    <a:shade val="100000"/>
                  </a:schemeClr>
                </a:gs>
                <a:gs pos="100000">
                  <a:schemeClr val="accent2">
                    <a:shade val="58000"/>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Tabelle1!$B$1</c:f>
              <c:strCache>
                <c:ptCount val="1"/>
                <c:pt idx="0">
                  <c:v>Total Number of outbound trips of Chinese citizens </c:v>
                </c:pt>
              </c:strCache>
            </c:strRef>
          </c:cat>
          <c:val>
            <c:numRef>
              <c:f>Tabelle1!$B$2</c:f>
              <c:numCache>
                <c:formatCode>#,##0</c:formatCode>
                <c:ptCount val="1"/>
                <c:pt idx="0">
                  <c:v>1700000</c:v>
                </c:pt>
              </c:numCache>
            </c:numRef>
          </c:val>
          <c:extLst>
            <c:ext xmlns:c16="http://schemas.microsoft.com/office/drawing/2014/chart" uri="{C3380CC4-5D6E-409C-BE32-E72D297353CC}">
              <c16:uniqueId val="{00000000-583B-48F0-9EC9-1E2B8D282959}"/>
            </c:ext>
          </c:extLst>
        </c:ser>
        <c:ser>
          <c:idx val="1"/>
          <c:order val="1"/>
          <c:tx>
            <c:strRef>
              <c:f>Tabelle1!$A$3</c:f>
              <c:strCache>
                <c:ptCount val="1"/>
                <c:pt idx="0">
                  <c:v>1979-2008 (30 years)</c:v>
                </c:pt>
              </c:strCache>
            </c:strRef>
          </c:tx>
          <c:spPr>
            <a:gradFill rotWithShape="1">
              <a:gsLst>
                <a:gs pos="0">
                  <a:schemeClr val="accent2">
                    <a:shade val="86000"/>
                    <a:satMod val="103000"/>
                    <a:lumMod val="102000"/>
                    <a:tint val="94000"/>
                  </a:schemeClr>
                </a:gs>
                <a:gs pos="50000">
                  <a:schemeClr val="accent2">
                    <a:shade val="86000"/>
                    <a:satMod val="110000"/>
                    <a:lumMod val="100000"/>
                    <a:shade val="100000"/>
                  </a:schemeClr>
                </a:gs>
                <a:gs pos="100000">
                  <a:schemeClr val="accent2">
                    <a:shade val="86000"/>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Tabelle1!$B$1</c:f>
              <c:strCache>
                <c:ptCount val="1"/>
                <c:pt idx="0">
                  <c:v>Total Number of outbound trips of Chinese citizens </c:v>
                </c:pt>
              </c:strCache>
            </c:strRef>
          </c:cat>
          <c:val>
            <c:numRef>
              <c:f>Tabelle1!$B$3</c:f>
              <c:numCache>
                <c:formatCode>#,##0</c:formatCode>
                <c:ptCount val="1"/>
                <c:pt idx="0">
                  <c:v>330000000</c:v>
                </c:pt>
              </c:numCache>
            </c:numRef>
          </c:val>
          <c:extLst>
            <c:ext xmlns:c16="http://schemas.microsoft.com/office/drawing/2014/chart" uri="{C3380CC4-5D6E-409C-BE32-E72D297353CC}">
              <c16:uniqueId val="{00000001-583B-48F0-9EC9-1E2B8D282959}"/>
            </c:ext>
          </c:extLst>
        </c:ser>
        <c:ser>
          <c:idx val="2"/>
          <c:order val="2"/>
          <c:tx>
            <c:strRef>
              <c:f>Tabelle1!$A$4</c:f>
              <c:strCache>
                <c:ptCount val="1"/>
                <c:pt idx="0">
                  <c:v>2009-2018 (10 years)</c:v>
                </c:pt>
              </c:strCache>
            </c:strRef>
          </c:tx>
          <c:spPr>
            <a:gradFill rotWithShape="1">
              <a:gsLst>
                <a:gs pos="0">
                  <a:schemeClr val="accent2">
                    <a:tint val="86000"/>
                    <a:satMod val="103000"/>
                    <a:lumMod val="102000"/>
                    <a:tint val="94000"/>
                  </a:schemeClr>
                </a:gs>
                <a:gs pos="50000">
                  <a:schemeClr val="accent2">
                    <a:tint val="86000"/>
                    <a:satMod val="110000"/>
                    <a:lumMod val="100000"/>
                    <a:shade val="100000"/>
                  </a:schemeClr>
                </a:gs>
                <a:gs pos="100000">
                  <a:schemeClr val="accent2">
                    <a:tint val="86000"/>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Tabelle1!$B$1</c:f>
              <c:strCache>
                <c:ptCount val="1"/>
                <c:pt idx="0">
                  <c:v>Total Number of outbound trips of Chinese citizens </c:v>
                </c:pt>
              </c:strCache>
            </c:strRef>
          </c:cat>
          <c:val>
            <c:numRef>
              <c:f>Tabelle1!$B$4</c:f>
              <c:numCache>
                <c:formatCode>#,##0</c:formatCode>
                <c:ptCount val="1"/>
                <c:pt idx="0">
                  <c:v>1050000000</c:v>
                </c:pt>
              </c:numCache>
            </c:numRef>
          </c:val>
          <c:extLst>
            <c:ext xmlns:c16="http://schemas.microsoft.com/office/drawing/2014/chart" uri="{C3380CC4-5D6E-409C-BE32-E72D297353CC}">
              <c16:uniqueId val="{00000002-583B-48F0-9EC9-1E2B8D282959}"/>
            </c:ext>
          </c:extLst>
        </c:ser>
        <c:ser>
          <c:idx val="3"/>
          <c:order val="3"/>
          <c:tx>
            <c:strRef>
              <c:f>Tabelle1!$A$5</c:f>
              <c:strCache>
                <c:ptCount val="1"/>
                <c:pt idx="0">
                  <c:v>2019-2028 (10 years) Forecast</c:v>
                </c:pt>
              </c:strCache>
            </c:strRef>
          </c:tx>
          <c:spPr>
            <a:gradFill rotWithShape="1">
              <a:gsLst>
                <a:gs pos="0">
                  <a:schemeClr val="accent2">
                    <a:tint val="58000"/>
                    <a:satMod val="103000"/>
                    <a:lumMod val="102000"/>
                    <a:tint val="94000"/>
                  </a:schemeClr>
                </a:gs>
                <a:gs pos="50000">
                  <a:schemeClr val="accent2">
                    <a:tint val="58000"/>
                    <a:satMod val="110000"/>
                    <a:lumMod val="100000"/>
                    <a:shade val="100000"/>
                  </a:schemeClr>
                </a:gs>
                <a:gs pos="100000">
                  <a:schemeClr val="accent2">
                    <a:tint val="58000"/>
                    <a:lumMod val="99000"/>
                    <a:satMod val="120000"/>
                    <a:shade val="78000"/>
                  </a:schemeClr>
                </a:gs>
              </a:gsLst>
              <a:lin ang="5400000" scaled="0"/>
            </a:gradFill>
            <a:ln>
              <a:noFill/>
            </a:ln>
            <a:effectLst/>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83B-48F0-9EC9-1E2B8D2829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Tabelle1!$B$1</c:f>
              <c:strCache>
                <c:ptCount val="1"/>
                <c:pt idx="0">
                  <c:v>Total Number of outbound trips of Chinese citizens </c:v>
                </c:pt>
              </c:strCache>
            </c:strRef>
          </c:cat>
          <c:val>
            <c:numRef>
              <c:f>Tabelle1!$B$5</c:f>
              <c:numCache>
                <c:formatCode>#,##0</c:formatCode>
                <c:ptCount val="1"/>
                <c:pt idx="0">
                  <c:v>2430000000</c:v>
                </c:pt>
              </c:numCache>
            </c:numRef>
          </c:val>
          <c:extLst>
            <c:ext xmlns:c16="http://schemas.microsoft.com/office/drawing/2014/chart" uri="{C3380CC4-5D6E-409C-BE32-E72D297353CC}">
              <c16:uniqueId val="{00000004-583B-48F0-9EC9-1E2B8D282959}"/>
            </c:ext>
          </c:extLst>
        </c:ser>
        <c:dLbls>
          <c:showLegendKey val="0"/>
          <c:showVal val="1"/>
          <c:showCatName val="0"/>
          <c:showSerName val="0"/>
          <c:showPercent val="0"/>
          <c:showBubbleSize val="0"/>
        </c:dLbls>
        <c:gapWidth val="150"/>
        <c:shape val="box"/>
        <c:axId val="635629104"/>
        <c:axId val="638846384"/>
        <c:axId val="635919072"/>
      </c:bar3DChart>
      <c:catAx>
        <c:axId val="635629104"/>
        <c:scaling>
          <c:orientation val="minMax"/>
        </c:scaling>
        <c:delete val="1"/>
        <c:axPos val="b"/>
        <c:numFmt formatCode="General" sourceLinked="1"/>
        <c:majorTickMark val="none"/>
        <c:minorTickMark val="none"/>
        <c:tickLblPos val="nextTo"/>
        <c:crossAx val="638846384"/>
        <c:crosses val="autoZero"/>
        <c:auto val="1"/>
        <c:lblAlgn val="ctr"/>
        <c:lblOffset val="100"/>
        <c:noMultiLvlLbl val="0"/>
      </c:catAx>
      <c:valAx>
        <c:axId val="6388463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de-DE"/>
          </a:p>
        </c:txPr>
        <c:crossAx val="635629104"/>
        <c:crosses val="autoZero"/>
        <c:crossBetween val="between"/>
      </c:valAx>
      <c:serAx>
        <c:axId val="635919072"/>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de-DE"/>
          </a:p>
        </c:txPr>
        <c:crossAx val="638846384"/>
        <c:crosses val="autoZero"/>
      </c:ser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Tabelle1!$B$18</c:f>
              <c:strCache>
                <c:ptCount val="1"/>
                <c:pt idx="0">
                  <c:v>Arrivals Greater China (Mn.) </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a:effectLst/>
          </c:spPr>
          <c:invertIfNegative val="0"/>
          <c:cat>
            <c:numRef>
              <c:f>Tabelle1!$A$19:$A$31</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Tabelle1!$B$19:$B$31</c:f>
              <c:numCache>
                <c:formatCode>0</c:formatCode>
                <c:ptCount val="13"/>
                <c:pt idx="0" formatCode="General">
                  <c:v>79</c:v>
                </c:pt>
                <c:pt idx="1">
                  <c:v>83.740000000000009</c:v>
                </c:pt>
                <c:pt idx="2">
                  <c:v>88.764400000000009</c:v>
                </c:pt>
                <c:pt idx="3">
                  <c:v>94.090264000000019</c:v>
                </c:pt>
                <c:pt idx="4">
                  <c:v>99.735679840000032</c:v>
                </c:pt>
                <c:pt idx="5">
                  <c:v>105.71982063040004</c:v>
                </c:pt>
                <c:pt idx="6">
                  <c:v>112.06300986822404</c:v>
                </c:pt>
                <c:pt idx="7">
                  <c:v>118.78679046031749</c:v>
                </c:pt>
                <c:pt idx="8">
                  <c:v>125.91399788793655</c:v>
                </c:pt>
                <c:pt idx="9">
                  <c:v>133.46883776121274</c:v>
                </c:pt>
                <c:pt idx="10">
                  <c:v>141.47696802688552</c:v>
                </c:pt>
                <c:pt idx="11">
                  <c:v>149.96558610849866</c:v>
                </c:pt>
                <c:pt idx="12">
                  <c:v>158.96352127500859</c:v>
                </c:pt>
              </c:numCache>
            </c:numRef>
          </c:val>
          <c:extLst>
            <c:ext xmlns:c16="http://schemas.microsoft.com/office/drawing/2014/chart" uri="{C3380CC4-5D6E-409C-BE32-E72D297353CC}">
              <c16:uniqueId val="{00000000-2038-49AB-B430-4AE32B7FCEFB}"/>
            </c:ext>
          </c:extLst>
        </c:ser>
        <c:ser>
          <c:idx val="1"/>
          <c:order val="1"/>
          <c:tx>
            <c:strRef>
              <c:f>Tabelle1!$C$18</c:f>
              <c:strCache>
                <c:ptCount val="1"/>
                <c:pt idx="0">
                  <c:v>Arrivals Rest of the World (Mn.) </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c:spPr>
          <c:invertIfNegative val="0"/>
          <c:cat>
            <c:numRef>
              <c:f>Tabelle1!$A$19:$A$31</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Tabelle1!$C$19:$C$31</c:f>
              <c:numCache>
                <c:formatCode>0</c:formatCode>
                <c:ptCount val="13"/>
                <c:pt idx="0" formatCode="General">
                  <c:v>83</c:v>
                </c:pt>
                <c:pt idx="1">
                  <c:v>90.470000000000013</c:v>
                </c:pt>
                <c:pt idx="2">
                  <c:v>98.612300000000019</c:v>
                </c:pt>
                <c:pt idx="3">
                  <c:v>107.48740700000003</c:v>
                </c:pt>
                <c:pt idx="4">
                  <c:v>117.16127363000004</c:v>
                </c:pt>
                <c:pt idx="5">
                  <c:v>127.70578825670005</c:v>
                </c:pt>
                <c:pt idx="6">
                  <c:v>139.19930919980305</c:v>
                </c:pt>
                <c:pt idx="7">
                  <c:v>151.72724702778535</c:v>
                </c:pt>
                <c:pt idx="8">
                  <c:v>165.38269926028605</c:v>
                </c:pt>
                <c:pt idx="9">
                  <c:v>180.26714219371181</c:v>
                </c:pt>
                <c:pt idx="10">
                  <c:v>196.49118499114587</c:v>
                </c:pt>
                <c:pt idx="11">
                  <c:v>214.17539164034901</c:v>
                </c:pt>
                <c:pt idx="12">
                  <c:v>233.45117688798044</c:v>
                </c:pt>
              </c:numCache>
            </c:numRef>
          </c:val>
          <c:extLst>
            <c:ext xmlns:c16="http://schemas.microsoft.com/office/drawing/2014/chart" uri="{C3380CC4-5D6E-409C-BE32-E72D297353CC}">
              <c16:uniqueId val="{00000001-2038-49AB-B430-4AE32B7FCEFB}"/>
            </c:ext>
          </c:extLst>
        </c:ser>
        <c:dLbls>
          <c:showLegendKey val="0"/>
          <c:showVal val="0"/>
          <c:showCatName val="0"/>
          <c:showSerName val="0"/>
          <c:showPercent val="0"/>
          <c:showBubbleSize val="0"/>
        </c:dLbls>
        <c:gapWidth val="150"/>
        <c:overlap val="100"/>
        <c:axId val="5702384"/>
        <c:axId val="5702776"/>
      </c:barChart>
      <c:catAx>
        <c:axId val="570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02776"/>
        <c:crosses val="autoZero"/>
        <c:auto val="1"/>
        <c:lblAlgn val="ctr"/>
        <c:lblOffset val="100"/>
        <c:noMultiLvlLbl val="0"/>
      </c:catAx>
      <c:valAx>
        <c:axId val="5702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02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3200" b="1" dirty="0">
                <a:solidFill>
                  <a:sysClr val="windowText" lastClr="000000"/>
                </a:solidFill>
              </a:rPr>
              <a:t>Chinese Outbound Tourism </a:t>
            </a:r>
            <a:r>
              <a:rPr lang="de-DE" sz="3200" b="1" dirty="0" err="1">
                <a:solidFill>
                  <a:sysClr val="windowText" lastClr="000000"/>
                </a:solidFill>
              </a:rPr>
              <a:t>Expenditure</a:t>
            </a:r>
            <a:r>
              <a:rPr lang="de-DE" sz="3200" b="1" dirty="0">
                <a:solidFill>
                  <a:sysClr val="windowText" lastClr="000000"/>
                </a:solidFill>
              </a:rPr>
              <a:t> 2000-2018</a:t>
            </a:r>
            <a:r>
              <a:rPr lang="de-DE" sz="3200" b="1" baseline="0" dirty="0">
                <a:solidFill>
                  <a:sysClr val="windowText" lastClr="000000"/>
                </a:solidFill>
              </a:rPr>
              <a:t> (in </a:t>
            </a:r>
            <a:r>
              <a:rPr lang="de-DE" sz="3200" b="1" baseline="0" dirty="0" err="1">
                <a:solidFill>
                  <a:sysClr val="windowText" lastClr="000000"/>
                </a:solidFill>
              </a:rPr>
              <a:t>billion</a:t>
            </a:r>
            <a:r>
              <a:rPr lang="de-DE" sz="3200" b="1" baseline="0" dirty="0">
                <a:solidFill>
                  <a:sysClr val="windowText" lastClr="000000"/>
                </a:solidFill>
              </a:rPr>
              <a:t> USD)</a:t>
            </a:r>
            <a:endParaRPr lang="de-DE" sz="3200" b="1" dirty="0">
              <a:solidFill>
                <a:sysClr val="windowText" lastClr="000000"/>
              </a:solidFill>
            </a:endParaRPr>
          </a:p>
        </c:rich>
      </c:tx>
      <c:layout>
        <c:manualLayout>
          <c:xMode val="edge"/>
          <c:yMode val="edge"/>
          <c:x val="9.8893779702926884E-2"/>
          <c:y val="2.492211838006230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spPr>
            <a:ln w="19050" cap="rnd">
              <a:solidFill>
                <a:schemeClr val="accent2"/>
              </a:solidFill>
              <a:round/>
            </a:ln>
            <a:effectLst/>
          </c:spPr>
          <c:marker>
            <c:symbol val="circle"/>
            <c:size val="5"/>
            <c:spPr>
              <a:solidFill>
                <a:schemeClr val="accent2"/>
              </a:solidFill>
              <a:ln w="2540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Tabelle1!$C$3:$C$23</c:f>
              <c:numCache>
                <c:formatCode>General</c:formatCode>
                <c:ptCount val="21"/>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xVal>
          <c:yVal>
            <c:numRef>
              <c:f>Tabelle1!$D$3:$D$23</c:f>
              <c:numCache>
                <c:formatCode>General</c:formatCode>
                <c:ptCount val="21"/>
                <c:pt idx="2">
                  <c:v>10.9</c:v>
                </c:pt>
                <c:pt idx="3">
                  <c:v>13.1</c:v>
                </c:pt>
                <c:pt idx="4">
                  <c:v>13.9</c:v>
                </c:pt>
                <c:pt idx="5">
                  <c:v>15.4</c:v>
                </c:pt>
                <c:pt idx="6">
                  <c:v>15.2</c:v>
                </c:pt>
                <c:pt idx="7">
                  <c:v>19.7</c:v>
                </c:pt>
                <c:pt idx="8">
                  <c:v>21.8</c:v>
                </c:pt>
                <c:pt idx="9">
                  <c:v>24.3</c:v>
                </c:pt>
                <c:pt idx="10">
                  <c:v>29.8</c:v>
                </c:pt>
                <c:pt idx="11">
                  <c:v>36.200000000000003</c:v>
                </c:pt>
                <c:pt idx="12">
                  <c:v>43.7</c:v>
                </c:pt>
                <c:pt idx="13">
                  <c:v>54.9</c:v>
                </c:pt>
                <c:pt idx="14">
                  <c:v>72.599999999999994</c:v>
                </c:pt>
                <c:pt idx="15">
                  <c:v>128.6</c:v>
                </c:pt>
                <c:pt idx="16">
                  <c:v>165</c:v>
                </c:pt>
                <c:pt idx="17">
                  <c:v>249.8</c:v>
                </c:pt>
                <c:pt idx="18">
                  <c:v>250.1</c:v>
                </c:pt>
                <c:pt idx="19">
                  <c:v>257.7</c:v>
                </c:pt>
                <c:pt idx="20">
                  <c:v>277</c:v>
                </c:pt>
              </c:numCache>
            </c:numRef>
          </c:yVal>
          <c:smooth val="0"/>
          <c:extLst>
            <c:ext xmlns:c16="http://schemas.microsoft.com/office/drawing/2014/chart" uri="{C3380CC4-5D6E-409C-BE32-E72D297353CC}">
              <c16:uniqueId val="{00000000-A4D4-4003-AF2E-5E575869DCC4}"/>
            </c:ext>
          </c:extLst>
        </c:ser>
        <c:dLbls>
          <c:dLblPos val="t"/>
          <c:showLegendKey val="0"/>
          <c:showVal val="1"/>
          <c:showCatName val="0"/>
          <c:showSerName val="0"/>
          <c:showPercent val="0"/>
          <c:showBubbleSize val="0"/>
        </c:dLbls>
        <c:axId val="5703560"/>
        <c:axId val="5703952"/>
      </c:scatterChart>
      <c:valAx>
        <c:axId val="5703560"/>
        <c:scaling>
          <c:orientation val="minMax"/>
          <c:max val="2018"/>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03952"/>
        <c:crosses val="autoZero"/>
        <c:crossBetween val="midCat"/>
        <c:majorUnit val="1"/>
      </c:valAx>
      <c:valAx>
        <c:axId val="570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035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107165855098637"/>
          <c:y val="2.0606986611884075E-2"/>
          <c:w val="0.85959873089774397"/>
          <c:h val="0.87169399740089937"/>
        </c:manualLayout>
      </c:layout>
      <c:lineChart>
        <c:grouping val="standard"/>
        <c:varyColors val="1"/>
        <c:ser>
          <c:idx val="1"/>
          <c:order val="0"/>
          <c:spPr>
            <a:ln w="34925">
              <a:solidFill>
                <a:srgbClr val="C00000"/>
              </a:solidFill>
            </a:ln>
          </c:spPr>
          <c:marker>
            <c:symbol val="circle"/>
            <c:size val="5"/>
            <c:spPr>
              <a:solidFill>
                <a:srgbClr val="002060"/>
              </a:solidFill>
            </c:spPr>
          </c:marker>
          <c:dPt>
            <c:idx val="0"/>
            <c:marker>
              <c:symbol val="circle"/>
              <c:size val="5"/>
              <c:spPr>
                <a:solidFill>
                  <a:srgbClr val="002060"/>
                </a:solidFill>
                <a:ln w="9525">
                  <a:solidFill>
                    <a:schemeClr val="accent1">
                      <a:shade val="45000"/>
                    </a:schemeClr>
                  </a:solidFill>
                </a:ln>
                <a:effectLst/>
              </c:spPr>
            </c:marker>
            <c:bubble3D val="0"/>
            <c:spPr>
              <a:ln w="34925" cap="rnd">
                <a:solidFill>
                  <a:srgbClr val="C00000"/>
                </a:solidFill>
                <a:round/>
              </a:ln>
              <a:effectLst/>
            </c:spPr>
          </c:dPt>
          <c:dPt>
            <c:idx val="1"/>
            <c:marker>
              <c:symbol val="circle"/>
              <c:size val="5"/>
              <c:spPr>
                <a:solidFill>
                  <a:srgbClr val="002060"/>
                </a:solidFill>
                <a:ln w="9525">
                  <a:solidFill>
                    <a:schemeClr val="accent1">
                      <a:shade val="61000"/>
                    </a:schemeClr>
                  </a:solidFill>
                </a:ln>
                <a:effectLst/>
              </c:spPr>
            </c:marker>
            <c:bubble3D val="0"/>
            <c:spPr>
              <a:ln w="34925" cap="rnd">
                <a:solidFill>
                  <a:srgbClr val="C00000"/>
                </a:solidFill>
                <a:round/>
              </a:ln>
              <a:effectLst/>
            </c:spPr>
          </c:dPt>
          <c:dPt>
            <c:idx val="2"/>
            <c:marker>
              <c:symbol val="circle"/>
              <c:size val="5"/>
              <c:spPr>
                <a:solidFill>
                  <a:srgbClr val="002060"/>
                </a:solidFill>
                <a:ln w="9525">
                  <a:solidFill>
                    <a:schemeClr val="accent1">
                      <a:shade val="76000"/>
                    </a:schemeClr>
                  </a:solidFill>
                </a:ln>
                <a:effectLst/>
              </c:spPr>
            </c:marker>
            <c:bubble3D val="0"/>
            <c:spPr>
              <a:ln w="34925" cap="rnd">
                <a:solidFill>
                  <a:srgbClr val="C00000"/>
                </a:solidFill>
                <a:round/>
              </a:ln>
              <a:effectLst/>
            </c:spPr>
          </c:dPt>
          <c:dPt>
            <c:idx val="3"/>
            <c:marker>
              <c:symbol val="circle"/>
              <c:size val="5"/>
              <c:spPr>
                <a:solidFill>
                  <a:srgbClr val="002060"/>
                </a:solidFill>
                <a:ln w="9525">
                  <a:solidFill>
                    <a:schemeClr val="accent1">
                      <a:shade val="92000"/>
                    </a:schemeClr>
                  </a:solidFill>
                </a:ln>
                <a:effectLst/>
              </c:spPr>
            </c:marker>
            <c:bubble3D val="0"/>
            <c:spPr>
              <a:ln w="34925" cap="rnd">
                <a:solidFill>
                  <a:srgbClr val="C00000"/>
                </a:solidFill>
                <a:round/>
              </a:ln>
              <a:effectLst/>
            </c:spPr>
          </c:dPt>
          <c:dPt>
            <c:idx val="4"/>
            <c:marker>
              <c:symbol val="circle"/>
              <c:size val="5"/>
              <c:spPr>
                <a:solidFill>
                  <a:srgbClr val="002060"/>
                </a:solidFill>
                <a:ln w="9525">
                  <a:solidFill>
                    <a:schemeClr val="accent1">
                      <a:tint val="93000"/>
                    </a:schemeClr>
                  </a:solidFill>
                </a:ln>
                <a:effectLst/>
              </c:spPr>
            </c:marker>
            <c:bubble3D val="0"/>
            <c:spPr>
              <a:ln w="34925" cap="rnd">
                <a:solidFill>
                  <a:srgbClr val="C00000"/>
                </a:solidFill>
                <a:round/>
              </a:ln>
              <a:effectLst/>
            </c:spPr>
          </c:dPt>
          <c:dPt>
            <c:idx val="5"/>
            <c:marker>
              <c:symbol val="circle"/>
              <c:size val="5"/>
              <c:spPr>
                <a:solidFill>
                  <a:srgbClr val="002060"/>
                </a:solidFill>
                <a:ln w="9525">
                  <a:solidFill>
                    <a:schemeClr val="accent1">
                      <a:tint val="77000"/>
                    </a:schemeClr>
                  </a:solidFill>
                </a:ln>
                <a:effectLst/>
              </c:spPr>
            </c:marker>
            <c:bubble3D val="0"/>
            <c:spPr>
              <a:ln w="34925" cap="rnd">
                <a:solidFill>
                  <a:srgbClr val="C00000"/>
                </a:solidFill>
                <a:round/>
              </a:ln>
              <a:effectLst/>
            </c:spPr>
          </c:dPt>
          <c:dPt>
            <c:idx val="6"/>
            <c:marker>
              <c:symbol val="circle"/>
              <c:size val="5"/>
              <c:spPr>
                <a:solidFill>
                  <a:srgbClr val="002060"/>
                </a:solidFill>
                <a:ln w="9525">
                  <a:solidFill>
                    <a:schemeClr val="accent1">
                      <a:tint val="62000"/>
                    </a:schemeClr>
                  </a:solidFill>
                </a:ln>
                <a:effectLst/>
              </c:spPr>
            </c:marker>
            <c:bubble3D val="0"/>
            <c:spPr>
              <a:ln w="34925" cap="rnd">
                <a:solidFill>
                  <a:srgbClr val="C00000"/>
                </a:solidFill>
                <a:round/>
              </a:ln>
              <a:effectLst/>
            </c:spPr>
          </c:dPt>
          <c:dPt>
            <c:idx val="7"/>
            <c:marker>
              <c:symbol val="circle"/>
              <c:size val="5"/>
              <c:spPr>
                <a:solidFill>
                  <a:srgbClr val="002060"/>
                </a:solidFill>
                <a:ln w="9525">
                  <a:solidFill>
                    <a:schemeClr val="accent1">
                      <a:tint val="46000"/>
                    </a:schemeClr>
                  </a:solidFill>
                </a:ln>
                <a:effectLst/>
              </c:spPr>
            </c:marker>
            <c:bubble3D val="0"/>
            <c:spPr>
              <a:ln w="34925" cap="rnd">
                <a:solidFill>
                  <a:srgbClr val="C00000"/>
                </a:solidFill>
                <a:round/>
              </a:ln>
              <a:effectLst/>
            </c:spPr>
          </c:dPt>
          <c:cat>
            <c:numRef>
              <c:f>Tabelle1!$A$3:$H$3</c:f>
              <c:numCache>
                <c:formatCode>@</c:formatCode>
                <c:ptCount val="8"/>
                <c:pt idx="0">
                  <c:v>2011</c:v>
                </c:pt>
                <c:pt idx="1">
                  <c:v>2012</c:v>
                </c:pt>
                <c:pt idx="2">
                  <c:v>2013</c:v>
                </c:pt>
                <c:pt idx="3">
                  <c:v>2014</c:v>
                </c:pt>
                <c:pt idx="4">
                  <c:v>2015</c:v>
                </c:pt>
                <c:pt idx="5">
                  <c:v>2016</c:v>
                </c:pt>
                <c:pt idx="6">
                  <c:v>2017</c:v>
                </c:pt>
                <c:pt idx="7">
                  <c:v>2018</c:v>
                </c:pt>
              </c:numCache>
            </c:numRef>
          </c:cat>
          <c:val>
            <c:numRef>
              <c:f>Tabelle1!$A$4:$H$4</c:f>
              <c:numCache>
                <c:formatCode>#,##0</c:formatCode>
                <c:ptCount val="8"/>
                <c:pt idx="0" formatCode="#,##0_ ;\-#,##0\ ">
                  <c:v>142218</c:v>
                </c:pt>
                <c:pt idx="1">
                  <c:v>168952</c:v>
                </c:pt>
                <c:pt idx="2">
                  <c:v>174712</c:v>
                </c:pt>
                <c:pt idx="3">
                  <c:v>181020</c:v>
                </c:pt>
                <c:pt idx="4">
                  <c:v>206322</c:v>
                </c:pt>
                <c:pt idx="5">
                  <c:v>264594</c:v>
                </c:pt>
                <c:pt idx="6">
                  <c:v>250001.6</c:v>
                </c:pt>
                <c:pt idx="7">
                  <c:v>282194.58370000002</c:v>
                </c:pt>
              </c:numCache>
            </c:numRef>
          </c:val>
          <c:smooth val="0"/>
          <c:extLst>
            <c:ext xmlns:c16="http://schemas.microsoft.com/office/drawing/2014/chart" uri="{C3380CC4-5D6E-409C-BE32-E72D297353CC}">
              <c16:uniqueId val="{00000000-9E99-4E8A-9F43-E5F39407DEBC}"/>
            </c:ext>
          </c:extLst>
        </c:ser>
        <c:dLbls>
          <c:showLegendKey val="0"/>
          <c:showVal val="0"/>
          <c:showCatName val="0"/>
          <c:showSerName val="0"/>
          <c:showPercent val="0"/>
          <c:showBubbleSize val="0"/>
        </c:dLbls>
        <c:marker val="1"/>
        <c:smooth val="0"/>
        <c:axId val="447783368"/>
        <c:axId val="447783760"/>
      </c:lineChart>
      <c:catAx>
        <c:axId val="447783368"/>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de-DE"/>
          </a:p>
        </c:txPr>
        <c:crossAx val="447783760"/>
        <c:crosses val="autoZero"/>
        <c:auto val="1"/>
        <c:lblAlgn val="ctr"/>
        <c:lblOffset val="100"/>
        <c:noMultiLvlLbl val="0"/>
      </c:catAx>
      <c:valAx>
        <c:axId val="447783760"/>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de-DE"/>
          </a:p>
        </c:txPr>
        <c:crossAx val="447783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cat>
            <c:numRef>
              <c:f>Tabelle1!$E$3:$H$3</c:f>
              <c:numCache>
                <c:formatCode>@</c:formatCode>
                <c:ptCount val="4"/>
                <c:pt idx="0">
                  <c:v>2015</c:v>
                </c:pt>
                <c:pt idx="1">
                  <c:v>2016</c:v>
                </c:pt>
                <c:pt idx="2">
                  <c:v>2017</c:v>
                </c:pt>
                <c:pt idx="3">
                  <c:v>2018</c:v>
                </c:pt>
              </c:numCache>
            </c:numRef>
          </c:cat>
          <c:val>
            <c:numRef>
              <c:f>Tabelle1!$E$6:$H$6</c:f>
              <c:numCache>
                <c:formatCode>0.00%</c:formatCode>
                <c:ptCount val="4"/>
                <c:pt idx="0">
                  <c:v>1.548963963963964E-3</c:v>
                </c:pt>
                <c:pt idx="1">
                  <c:v>1.9334599926927292E-3</c:v>
                </c:pt>
                <c:pt idx="2">
                  <c:v>1.7241489655172415E-3</c:v>
                </c:pt>
                <c:pt idx="3">
                  <c:v>1.7419418746913581E-3</c:v>
                </c:pt>
              </c:numCache>
            </c:numRef>
          </c:val>
          <c:extLst>
            <c:ext xmlns:c16="http://schemas.microsoft.com/office/drawing/2014/chart" uri="{C3380CC4-5D6E-409C-BE32-E72D297353CC}">
              <c16:uniqueId val="{00000000-A057-45A2-A534-B017927A8A8F}"/>
            </c:ext>
          </c:extLst>
        </c:ser>
        <c:dLbls>
          <c:showLegendKey val="0"/>
          <c:showVal val="0"/>
          <c:showCatName val="0"/>
          <c:showSerName val="0"/>
          <c:showPercent val="0"/>
          <c:showBubbleSize val="0"/>
        </c:dLbls>
        <c:gapWidth val="219"/>
        <c:overlap val="-27"/>
        <c:axId val="447784936"/>
        <c:axId val="447785328"/>
      </c:barChart>
      <c:catAx>
        <c:axId val="44778493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47785328"/>
        <c:crosses val="autoZero"/>
        <c:auto val="1"/>
        <c:lblAlgn val="ctr"/>
        <c:lblOffset val="100"/>
        <c:noMultiLvlLbl val="0"/>
      </c:catAx>
      <c:valAx>
        <c:axId val="447785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47784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05E9-415B-BC76-322D489C63F5}"/>
              </c:ext>
            </c:extLst>
          </c:dPt>
          <c:dPt>
            <c:idx val="1"/>
            <c:invertIfNegative val="0"/>
            <c:bubble3D val="0"/>
            <c:spPr>
              <a:solidFill>
                <a:srgbClr val="C00000"/>
              </a:solidFill>
              <a:ln>
                <a:noFill/>
              </a:ln>
              <a:effectLst/>
            </c:spPr>
            <c:extLst>
              <c:ext xmlns:c16="http://schemas.microsoft.com/office/drawing/2014/chart" uri="{C3380CC4-5D6E-409C-BE32-E72D297353CC}">
                <c16:uniqueId val="{00000003-05E9-415B-BC76-322D489C63F5}"/>
              </c:ext>
            </c:extLst>
          </c:dPt>
          <c:dPt>
            <c:idx val="2"/>
            <c:invertIfNegative val="0"/>
            <c:bubble3D val="0"/>
            <c:spPr>
              <a:solidFill>
                <a:srgbClr val="C00000"/>
              </a:solidFill>
              <a:ln>
                <a:noFill/>
              </a:ln>
              <a:effectLst/>
            </c:spPr>
            <c:extLst>
              <c:ext xmlns:c16="http://schemas.microsoft.com/office/drawing/2014/chart" uri="{C3380CC4-5D6E-409C-BE32-E72D297353CC}">
                <c16:uniqueId val="{00000005-05E9-415B-BC76-322D489C63F5}"/>
              </c:ext>
            </c:extLst>
          </c:dPt>
          <c:dPt>
            <c:idx val="3"/>
            <c:invertIfNegative val="0"/>
            <c:bubble3D val="0"/>
            <c:spPr>
              <a:solidFill>
                <a:srgbClr val="C00000"/>
              </a:solidFill>
              <a:ln>
                <a:noFill/>
              </a:ln>
              <a:effectLst/>
            </c:spPr>
            <c:extLst>
              <c:ext xmlns:c16="http://schemas.microsoft.com/office/drawing/2014/chart" uri="{C3380CC4-5D6E-409C-BE32-E72D297353CC}">
                <c16:uniqueId val="{00000007-05E9-415B-BC76-322D489C63F5}"/>
              </c:ext>
            </c:extLst>
          </c:dPt>
          <c:dPt>
            <c:idx val="4"/>
            <c:invertIfNegative val="0"/>
            <c:bubble3D val="0"/>
            <c:spPr>
              <a:solidFill>
                <a:srgbClr val="C00000"/>
              </a:solidFill>
              <a:ln>
                <a:noFill/>
              </a:ln>
              <a:effectLst/>
            </c:spPr>
            <c:extLst>
              <c:ext xmlns:c16="http://schemas.microsoft.com/office/drawing/2014/chart" uri="{C3380CC4-5D6E-409C-BE32-E72D297353CC}">
                <c16:uniqueId val="{00000009-05E9-415B-BC76-322D489C63F5}"/>
              </c:ext>
            </c:extLst>
          </c:dPt>
          <c:cat>
            <c:strRef>
              <c:f>Tabelle3!$R$2:$V$2</c:f>
              <c:strCache>
                <c:ptCount val="5"/>
                <c:pt idx="0">
                  <c:v>2015</c:v>
                </c:pt>
                <c:pt idx="1">
                  <c:v>2016</c:v>
                </c:pt>
                <c:pt idx="2">
                  <c:v>2017</c:v>
                </c:pt>
                <c:pt idx="3">
                  <c:v>2018</c:v>
                </c:pt>
                <c:pt idx="4">
                  <c:v>H1 2019</c:v>
                </c:pt>
              </c:strCache>
            </c:strRef>
          </c:cat>
          <c:val>
            <c:numRef>
              <c:f>Tabelle3!$R$5:$V$5</c:f>
              <c:numCache>
                <c:formatCode>0.00</c:formatCode>
                <c:ptCount val="5"/>
                <c:pt idx="0">
                  <c:v>2.57</c:v>
                </c:pt>
                <c:pt idx="1">
                  <c:v>2.85</c:v>
                </c:pt>
                <c:pt idx="2">
                  <c:v>2.46</c:v>
                </c:pt>
                <c:pt idx="3">
                  <c:v>2.67</c:v>
                </c:pt>
                <c:pt idx="4">
                  <c:v>3.02</c:v>
                </c:pt>
              </c:numCache>
            </c:numRef>
          </c:val>
          <c:extLst>
            <c:ext xmlns:c16="http://schemas.microsoft.com/office/drawing/2014/chart" uri="{C3380CC4-5D6E-409C-BE32-E72D297353CC}">
              <c16:uniqueId val="{0000000A-05E9-415B-BC76-322D489C63F5}"/>
            </c:ext>
          </c:extLst>
        </c:ser>
        <c:dLbls>
          <c:showLegendKey val="0"/>
          <c:showVal val="0"/>
          <c:showCatName val="0"/>
          <c:showSerName val="0"/>
          <c:showPercent val="0"/>
          <c:showBubbleSize val="0"/>
        </c:dLbls>
        <c:gapWidth val="219"/>
        <c:overlap val="-27"/>
        <c:axId val="447786504"/>
        <c:axId val="447786896"/>
      </c:barChart>
      <c:catAx>
        <c:axId val="44778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47786896"/>
        <c:crosses val="autoZero"/>
        <c:auto val="1"/>
        <c:lblAlgn val="ctr"/>
        <c:lblOffset val="100"/>
        <c:noMultiLvlLbl val="0"/>
      </c:catAx>
      <c:valAx>
        <c:axId val="447786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477865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800" b="1" dirty="0"/>
              <a:t>Arrivals from China to India</a:t>
            </a:r>
            <a:r>
              <a:rPr lang="en-US" sz="2800" b="1" baseline="0" dirty="0"/>
              <a:t> </a:t>
            </a:r>
            <a:r>
              <a:rPr lang="en-US" sz="2800" b="1" baseline="0" dirty="0" smtClean="0"/>
              <a:t>2019-2024</a:t>
            </a:r>
          </a:p>
          <a:p>
            <a:pPr>
              <a:defRPr/>
            </a:pPr>
            <a:r>
              <a:rPr lang="en-US" sz="2000" b="1" baseline="0" dirty="0" smtClean="0"/>
              <a:t> </a:t>
            </a:r>
            <a:r>
              <a:rPr lang="en-US" sz="1600" b="1" baseline="0" dirty="0"/>
              <a:t>(COTRI Forecast Positive Scenario +50% YoY) </a:t>
            </a:r>
            <a:endParaRPr lang="en-US" sz="1600" b="1" dirty="0"/>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manualLayout>
          <c:layoutTarget val="inner"/>
          <c:xMode val="edge"/>
          <c:yMode val="edge"/>
          <c:x val="6.1111111111111109E-2"/>
          <c:y val="0.17076489272006731"/>
          <c:w val="0.93888888888888888"/>
          <c:h val="0.72183577411758337"/>
        </c:manualLayout>
      </c:layout>
      <c:barChart>
        <c:barDir val="col"/>
        <c:grouping val="clustered"/>
        <c:varyColors val="0"/>
        <c:ser>
          <c:idx val="0"/>
          <c:order val="0"/>
          <c:spPr>
            <a:solidFill>
              <a:srgbClr val="C00000"/>
            </a:solidFill>
            <a:ln>
              <a:solidFill>
                <a:schemeClr val="tx1"/>
              </a:solid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Tabelle1!$A$3:$A$8</c:f>
              <c:numCache>
                <c:formatCode>General</c:formatCode>
                <c:ptCount val="6"/>
                <c:pt idx="0">
                  <c:v>2019</c:v>
                </c:pt>
                <c:pt idx="1">
                  <c:v>2020</c:v>
                </c:pt>
                <c:pt idx="2">
                  <c:v>2021</c:v>
                </c:pt>
                <c:pt idx="3">
                  <c:v>2022</c:v>
                </c:pt>
                <c:pt idx="4">
                  <c:v>2023</c:v>
                </c:pt>
                <c:pt idx="5">
                  <c:v>2024</c:v>
                </c:pt>
              </c:numCache>
            </c:numRef>
          </c:cat>
          <c:val>
            <c:numRef>
              <c:f>Tabelle1!$B$3:$B$8</c:f>
              <c:numCache>
                <c:formatCode>0</c:formatCode>
                <c:ptCount val="6"/>
                <c:pt idx="0">
                  <c:v>350000</c:v>
                </c:pt>
                <c:pt idx="1">
                  <c:v>525000</c:v>
                </c:pt>
                <c:pt idx="2">
                  <c:v>787500</c:v>
                </c:pt>
                <c:pt idx="3">
                  <c:v>1181250</c:v>
                </c:pt>
                <c:pt idx="4">
                  <c:v>1771875</c:v>
                </c:pt>
                <c:pt idx="5">
                  <c:v>2657812.5</c:v>
                </c:pt>
              </c:numCache>
            </c:numRef>
          </c:val>
          <c:extLst>
            <c:ext xmlns:c16="http://schemas.microsoft.com/office/drawing/2014/chart" uri="{C3380CC4-5D6E-409C-BE32-E72D297353CC}">
              <c16:uniqueId val="{00000000-84FA-4172-94E1-51315C4673D2}"/>
            </c:ext>
          </c:extLst>
        </c:ser>
        <c:dLbls>
          <c:dLblPos val="inEnd"/>
          <c:showLegendKey val="0"/>
          <c:showVal val="1"/>
          <c:showCatName val="0"/>
          <c:showSerName val="0"/>
          <c:showPercent val="0"/>
          <c:showBubbleSize val="0"/>
        </c:dLbls>
        <c:gapWidth val="41"/>
        <c:axId val="483543528"/>
        <c:axId val="483547464"/>
      </c:barChart>
      <c:catAx>
        <c:axId val="483543528"/>
        <c:scaling>
          <c:orientation val="minMax"/>
        </c:scaling>
        <c:delete val="0"/>
        <c:axPos val="b"/>
        <c:numFmt formatCode="General" sourceLinked="1"/>
        <c:majorTickMark val="none"/>
        <c:minorTickMark val="none"/>
        <c:tickLblPos val="nextTo"/>
        <c:spPr>
          <a:noFill/>
          <a:ln>
            <a:noFill/>
          </a:ln>
          <a:effectLst/>
        </c:spPr>
        <c:txPr>
          <a:bodyPr rot="1800000" spcFirstLastPara="1" vertOverflow="ellipsis"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de-DE"/>
          </a:p>
        </c:txPr>
        <c:crossAx val="483547464"/>
        <c:crosses val="autoZero"/>
        <c:auto val="1"/>
        <c:lblAlgn val="ctr"/>
        <c:lblOffset val="100"/>
        <c:noMultiLvlLbl val="0"/>
      </c:catAx>
      <c:valAx>
        <c:axId val="483547464"/>
        <c:scaling>
          <c:orientation val="minMax"/>
        </c:scaling>
        <c:delete val="1"/>
        <c:axPos val="l"/>
        <c:numFmt formatCode="0" sourceLinked="1"/>
        <c:majorTickMark val="none"/>
        <c:minorTickMark val="none"/>
        <c:tickLblPos val="nextTo"/>
        <c:crossAx val="48354352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de-DE" sz="2800" b="1" dirty="0" err="1"/>
              <a:t>Arrivals</a:t>
            </a:r>
            <a:r>
              <a:rPr lang="de-DE" sz="2800" b="1" baseline="0" dirty="0"/>
              <a:t> </a:t>
            </a:r>
            <a:r>
              <a:rPr lang="de-DE" sz="2800" b="1" baseline="0" dirty="0" err="1"/>
              <a:t>from</a:t>
            </a:r>
            <a:r>
              <a:rPr lang="de-DE" sz="2800" b="1" baseline="0" dirty="0"/>
              <a:t> </a:t>
            </a:r>
            <a:r>
              <a:rPr lang="de-DE" sz="2800" b="1" baseline="0" dirty="0" err="1"/>
              <a:t>Mainland</a:t>
            </a:r>
            <a:r>
              <a:rPr lang="de-DE" sz="2800" b="1" baseline="0" dirty="0"/>
              <a:t> China </a:t>
            </a:r>
            <a:r>
              <a:rPr lang="de-DE" sz="2800" b="1" baseline="0" dirty="0" err="1"/>
              <a:t>to</a:t>
            </a:r>
            <a:r>
              <a:rPr lang="de-DE" sz="2800" b="1" baseline="0" dirty="0"/>
              <a:t> </a:t>
            </a:r>
            <a:r>
              <a:rPr lang="de-DE" sz="2800" b="1" baseline="0" dirty="0" err="1"/>
              <a:t>Cambodia</a:t>
            </a:r>
            <a:r>
              <a:rPr lang="de-DE" sz="2800" b="1" baseline="0" dirty="0"/>
              <a:t> 2014-2019</a:t>
            </a:r>
          </a:p>
          <a:p>
            <a:pPr>
              <a:defRPr/>
            </a:pPr>
            <a:r>
              <a:rPr lang="de-DE" baseline="0" dirty="0"/>
              <a:t>(Source COTRI, 2019 Forecast)</a:t>
            </a:r>
            <a:endParaRPr lang="de-DE" dirty="0"/>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barChart>
        <c:barDir val="col"/>
        <c:grouping val="clustered"/>
        <c:varyColors val="0"/>
        <c:ser>
          <c:idx val="0"/>
          <c:order val="0"/>
          <c:spPr>
            <a:solidFill>
              <a:schemeClr val="accent2"/>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Tabelle2!$A$3:$A$8</c:f>
              <c:numCache>
                <c:formatCode>General</c:formatCode>
                <c:ptCount val="6"/>
                <c:pt idx="0">
                  <c:v>2014</c:v>
                </c:pt>
                <c:pt idx="1">
                  <c:v>2015</c:v>
                </c:pt>
                <c:pt idx="2">
                  <c:v>2016</c:v>
                </c:pt>
                <c:pt idx="3">
                  <c:v>2017</c:v>
                </c:pt>
                <c:pt idx="4">
                  <c:v>2018</c:v>
                </c:pt>
                <c:pt idx="5">
                  <c:v>2019</c:v>
                </c:pt>
              </c:numCache>
            </c:numRef>
          </c:cat>
          <c:val>
            <c:numRef>
              <c:f>Tabelle2!$B$3:$B$8</c:f>
              <c:numCache>
                <c:formatCode>General</c:formatCode>
                <c:ptCount val="6"/>
                <c:pt idx="0">
                  <c:v>560335</c:v>
                </c:pt>
                <c:pt idx="1">
                  <c:v>694712</c:v>
                </c:pt>
                <c:pt idx="2">
                  <c:v>830003</c:v>
                </c:pt>
                <c:pt idx="3">
                  <c:v>1210782</c:v>
                </c:pt>
                <c:pt idx="4">
                  <c:v>2024443</c:v>
                </c:pt>
                <c:pt idx="5">
                  <c:v>2777486</c:v>
                </c:pt>
              </c:numCache>
            </c:numRef>
          </c:val>
          <c:extLst>
            <c:ext xmlns:c16="http://schemas.microsoft.com/office/drawing/2014/chart" uri="{C3380CC4-5D6E-409C-BE32-E72D297353CC}">
              <c16:uniqueId val="{00000000-8A74-4A6D-9FCC-72B68730E20A}"/>
            </c:ext>
          </c:extLst>
        </c:ser>
        <c:dLbls>
          <c:dLblPos val="inEnd"/>
          <c:showLegendKey val="0"/>
          <c:showVal val="1"/>
          <c:showCatName val="0"/>
          <c:showSerName val="0"/>
          <c:showPercent val="0"/>
          <c:showBubbleSize val="0"/>
        </c:dLbls>
        <c:gapWidth val="41"/>
        <c:axId val="484419728"/>
        <c:axId val="402630984"/>
      </c:barChart>
      <c:catAx>
        <c:axId val="484419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de-DE"/>
          </a:p>
        </c:txPr>
        <c:crossAx val="402630984"/>
        <c:crosses val="autoZero"/>
        <c:auto val="1"/>
        <c:lblAlgn val="ctr"/>
        <c:lblOffset val="100"/>
        <c:noMultiLvlLbl val="0"/>
      </c:catAx>
      <c:valAx>
        <c:axId val="402630984"/>
        <c:scaling>
          <c:orientation val="minMax"/>
        </c:scaling>
        <c:delete val="1"/>
        <c:axPos val="l"/>
        <c:numFmt formatCode="General" sourceLinked="1"/>
        <c:majorTickMark val="none"/>
        <c:minorTickMark val="none"/>
        <c:tickLblPos val="nextTo"/>
        <c:crossAx val="48441972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657CDA-40A5-41F6-B228-B5768B7CA9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8A16BFBF-FB9C-4C4B-BB6E-41F8F7667B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C7229C-EC81-452A-AFD5-2CF534AF838B}" type="datetimeFigureOut">
              <a:rPr lang="de-DE" smtClean="0"/>
              <a:t>05.12.2019</a:t>
            </a:fld>
            <a:endParaRPr lang="de-DE"/>
          </a:p>
        </p:txBody>
      </p:sp>
      <p:sp>
        <p:nvSpPr>
          <p:cNvPr id="4" name="Footer Placeholder 3">
            <a:extLst>
              <a:ext uri="{FF2B5EF4-FFF2-40B4-BE49-F238E27FC236}">
                <a16:creationId xmlns:a16="http://schemas.microsoft.com/office/drawing/2014/main" id="{921BB78E-B55E-413A-A4CD-3DB241E67F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1737FFAB-C522-4721-852E-915AB7B14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5BD04-93A8-437E-99BB-B1B1124056BB}" type="slidenum">
              <a:rPr lang="de-DE" smtClean="0"/>
              <a:t>‹Nr.›</a:t>
            </a:fld>
            <a:endParaRPr lang="de-DE"/>
          </a:p>
        </p:txBody>
      </p:sp>
    </p:spTree>
    <p:extLst>
      <p:ext uri="{BB962C8B-B14F-4D97-AF65-F5344CB8AC3E}">
        <p14:creationId xmlns:p14="http://schemas.microsoft.com/office/powerpoint/2010/main" val="42557500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020E2-0F00-453F-8248-3661E2E9C3D2}" type="datetimeFigureOut">
              <a:rPr lang="de-DE" smtClean="0"/>
              <a:t>05.12.2019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04A31-265A-48EC-9F63-38D854BD6199}" type="slidenum">
              <a:rPr lang="de-DE" smtClean="0"/>
              <a:t>‹Nr.›</a:t>
            </a:fld>
            <a:endParaRPr lang="de-DE"/>
          </a:p>
        </p:txBody>
      </p:sp>
    </p:spTree>
    <p:extLst>
      <p:ext uri="{BB962C8B-B14F-4D97-AF65-F5344CB8AC3E}">
        <p14:creationId xmlns:p14="http://schemas.microsoft.com/office/powerpoint/2010/main" val="3269171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7E10-FA3C-4D6F-BB80-3EC3C0A91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DD05201B-9A71-4624-96F5-38A8CCDBA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47EB9A0E-3687-48D0-A3AB-4786E1788745}"/>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5" name="Footer Placeholder 4">
            <a:extLst>
              <a:ext uri="{FF2B5EF4-FFF2-40B4-BE49-F238E27FC236}">
                <a16:creationId xmlns:a16="http://schemas.microsoft.com/office/drawing/2014/main" id="{972A7D5C-D7DC-4FB2-A2EE-F4A7BDD1D24A}"/>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FCA4765-7F8D-4208-8238-71C85ADCB3A8}"/>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318425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33E0-C72B-44CE-AF61-2B3881BEA574}"/>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25519C15-FF8D-41EF-96B7-7E6D23B61E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8AE0E23-80C2-435F-8671-007174CE6007}"/>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5" name="Footer Placeholder 4">
            <a:extLst>
              <a:ext uri="{FF2B5EF4-FFF2-40B4-BE49-F238E27FC236}">
                <a16:creationId xmlns:a16="http://schemas.microsoft.com/office/drawing/2014/main" id="{AD0B84DB-9951-4B41-B52A-573FC493A99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B795655-26EA-47D6-8590-90578F55BF5E}"/>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0716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9EAE3-FC75-4763-824A-029555278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8F83054A-1C52-4153-8777-0DED9D3BAF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CEC9E19-91A6-4D98-8CA7-3F10F288E6D1}"/>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5" name="Footer Placeholder 4">
            <a:extLst>
              <a:ext uri="{FF2B5EF4-FFF2-40B4-BE49-F238E27FC236}">
                <a16:creationId xmlns:a16="http://schemas.microsoft.com/office/drawing/2014/main" id="{C1D505FB-1761-4DED-84CA-390476D67180}"/>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B55CEF5-2FE6-4B39-B546-020A3C24C42C}"/>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392440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74B6-B92A-40F5-9FE9-DFA170316013}"/>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0C764889-0DFC-4453-B6F8-6BAE7ED8A6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7FE7180D-C309-4D52-9E22-FDC0C4E043EB}"/>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5" name="Footer Placeholder 4">
            <a:extLst>
              <a:ext uri="{FF2B5EF4-FFF2-40B4-BE49-F238E27FC236}">
                <a16:creationId xmlns:a16="http://schemas.microsoft.com/office/drawing/2014/main" id="{65DA53B6-0916-4579-B1F9-B4B26AEBCD6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F2443E54-93F7-4347-8E36-C25E8CF40037}"/>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61342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3708-D08F-405D-A8B3-01B0BD1A5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63989BB1-F5AD-4B5E-87E9-B0730EBBE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486F52-13A9-495D-82D4-4D42C0592D05}"/>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5" name="Footer Placeholder 4">
            <a:extLst>
              <a:ext uri="{FF2B5EF4-FFF2-40B4-BE49-F238E27FC236}">
                <a16:creationId xmlns:a16="http://schemas.microsoft.com/office/drawing/2014/main" id="{ADFBED2D-E9BC-401D-BE83-57099E6564D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D14C821F-80FA-4DDB-A80E-6ECDB036B2C3}"/>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21795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0A1F-0E92-43B8-9CE3-499246FDF4DD}"/>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0C14759D-55B3-42DA-8BD9-13E4F51328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D8AD4DF1-8B5D-4060-A4B9-5D3029B3CD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D5E99F62-3A06-40C9-8D8C-8B1B6A24FA70}"/>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6" name="Footer Placeholder 5">
            <a:extLst>
              <a:ext uri="{FF2B5EF4-FFF2-40B4-BE49-F238E27FC236}">
                <a16:creationId xmlns:a16="http://schemas.microsoft.com/office/drawing/2014/main" id="{5D1B21DE-DC27-4A28-A5ED-799E51FA6F4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AC415-1206-42CF-BE87-F4F5DEA4170B}"/>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413486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741D-A474-49C1-BF2D-5649D429C7DB}"/>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D49DC8A8-F107-453C-91C9-E0B699942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142AC3-1BB3-4465-9AA3-28D117712C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BDC0BF19-D2CA-4763-B036-3607FD860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2DB02E-776D-40EF-A44D-284D403444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92A3E6D2-6C83-48ED-9F0E-BD09972592D7}"/>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8" name="Footer Placeholder 7">
            <a:extLst>
              <a:ext uri="{FF2B5EF4-FFF2-40B4-BE49-F238E27FC236}">
                <a16:creationId xmlns:a16="http://schemas.microsoft.com/office/drawing/2014/main" id="{1F4A0C79-8351-4AD1-A61B-49E8B5A33F5E}"/>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5417C465-F810-436C-9E6D-2110D70305A4}"/>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86237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73D2-915D-46CB-A311-549029BE054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361E2FFF-C997-4BF2-B4CA-F5BB7971A40B}"/>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4" name="Footer Placeholder 3">
            <a:extLst>
              <a:ext uri="{FF2B5EF4-FFF2-40B4-BE49-F238E27FC236}">
                <a16:creationId xmlns:a16="http://schemas.microsoft.com/office/drawing/2014/main" id="{FD7316C4-D3B1-485E-8840-0F6B7C5B6914}"/>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02B673A4-F302-4E87-9DB4-0710FAD17EC8}"/>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0842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BB588E-8518-4D84-B76F-6D3E2FA869A9}"/>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3" name="Footer Placeholder 2">
            <a:extLst>
              <a:ext uri="{FF2B5EF4-FFF2-40B4-BE49-F238E27FC236}">
                <a16:creationId xmlns:a16="http://schemas.microsoft.com/office/drawing/2014/main" id="{D0FFD87D-4430-4082-AB22-C98BB90DD80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8209A2E-F641-4B9A-842C-23C4EE69219F}"/>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1627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F585-357A-4227-825E-D80979EC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D8C70208-E1A1-4C74-AB95-EB1E46CCF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754D6336-F0FB-48E5-92D1-9837DB44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1B84D2-2134-4EB3-971C-22B2C4F96212}"/>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6" name="Footer Placeholder 5">
            <a:extLst>
              <a:ext uri="{FF2B5EF4-FFF2-40B4-BE49-F238E27FC236}">
                <a16:creationId xmlns:a16="http://schemas.microsoft.com/office/drawing/2014/main" id="{4F28D8F8-BB99-4D03-BF37-6F941263E0C7}"/>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5B134B78-4600-4ED5-BDF1-78996E6FA24B}"/>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51838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A95D-BEEC-4DA0-AFAF-BA3CFE5E1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62C24B71-458E-4B78-AC8E-1D0ED00BE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D51F2106-22AE-4EFC-A907-4DB157161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98F7A-4115-40E9-8DC5-31787C771C47}"/>
              </a:ext>
            </a:extLst>
          </p:cNvPr>
          <p:cNvSpPr>
            <a:spLocks noGrp="1"/>
          </p:cNvSpPr>
          <p:nvPr>
            <p:ph type="dt" sz="half" idx="10"/>
          </p:nvPr>
        </p:nvSpPr>
        <p:spPr/>
        <p:txBody>
          <a:bodyPr/>
          <a:lstStyle/>
          <a:p>
            <a:fld id="{5D1866D3-8990-498D-A412-4DFBAEBCC31B}" type="datetimeFigureOut">
              <a:rPr lang="de-DE" smtClean="0"/>
              <a:t>05.12.2019</a:t>
            </a:fld>
            <a:endParaRPr lang="de-DE"/>
          </a:p>
        </p:txBody>
      </p:sp>
      <p:sp>
        <p:nvSpPr>
          <p:cNvPr id="6" name="Footer Placeholder 5">
            <a:extLst>
              <a:ext uri="{FF2B5EF4-FFF2-40B4-BE49-F238E27FC236}">
                <a16:creationId xmlns:a16="http://schemas.microsoft.com/office/drawing/2014/main" id="{44B19F27-B483-4242-82E3-B2736F98A574}"/>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BB1AD287-DCCC-41FF-91A4-8B76AF6CC923}"/>
              </a:ext>
            </a:extLst>
          </p:cNvPr>
          <p:cNvSpPr>
            <a:spLocks noGrp="1"/>
          </p:cNvSpPr>
          <p:nvPr>
            <p:ph type="sldNum" sz="quarter" idx="12"/>
          </p:nvPr>
        </p:nvSpPr>
        <p:spPr/>
        <p:txBody>
          <a:bodyPr/>
          <a:lstStyle/>
          <a:p>
            <a:fld id="{8E44471B-E354-4D12-8DE6-60A9913117ED}" type="slidenum">
              <a:rPr lang="de-DE" smtClean="0"/>
              <a:t>‹Nr.›</a:t>
            </a:fld>
            <a:endParaRPr lang="de-DE"/>
          </a:p>
        </p:txBody>
      </p:sp>
    </p:spTree>
    <p:extLst>
      <p:ext uri="{BB962C8B-B14F-4D97-AF65-F5344CB8AC3E}">
        <p14:creationId xmlns:p14="http://schemas.microsoft.com/office/powerpoint/2010/main" val="279475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BDA5A-974D-469E-9F10-BD62E32EF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2181B0C0-1C4F-4AA8-A7D4-9166834E5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A07520C-1B8D-4876-8DD4-EB1567018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866D3-8990-498D-A412-4DFBAEBCC31B}" type="datetimeFigureOut">
              <a:rPr lang="de-DE" smtClean="0"/>
              <a:t>05.12.2019</a:t>
            </a:fld>
            <a:endParaRPr lang="de-DE"/>
          </a:p>
        </p:txBody>
      </p:sp>
      <p:sp>
        <p:nvSpPr>
          <p:cNvPr id="5" name="Footer Placeholder 4">
            <a:extLst>
              <a:ext uri="{FF2B5EF4-FFF2-40B4-BE49-F238E27FC236}">
                <a16:creationId xmlns:a16="http://schemas.microsoft.com/office/drawing/2014/main" id="{CDEA1089-4D7A-449D-8082-33C8D3733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E68AED8E-0BA1-45DC-B241-C178FC1C7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4471B-E354-4D12-8DE6-60A9913117ED}" type="slidenum">
              <a:rPr lang="de-DE" smtClean="0"/>
              <a:t>‹Nr.›</a:t>
            </a:fld>
            <a:endParaRPr lang="de-DE"/>
          </a:p>
        </p:txBody>
      </p:sp>
    </p:spTree>
    <p:extLst>
      <p:ext uri="{BB962C8B-B14F-4D97-AF65-F5344CB8AC3E}">
        <p14:creationId xmlns:p14="http://schemas.microsoft.com/office/powerpoint/2010/main" val="69711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china-outbound.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hina-outbound.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hina-outboun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hina-outbound.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china-outbound.com/" TargetMode="External"/><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hina-outbound.com/" TargetMode="External"/><Relationship Id="rId7" Type="http://schemas.openxmlformats.org/officeDocument/2006/relationships/image" Target="../media/image29.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mailto:arlt@china-outbound.com" TargetMode="External"/><Relationship Id="rId4" Type="http://schemas.openxmlformats.org/officeDocument/2006/relationships/hyperlink" Target="http://www.youtub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hina-outbound.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na-outbound.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hina-outbound.com/"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china-outbound.com/"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china-outbound.com/"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t>
            </a:r>
            <a:endParaRPr lang="de-DE" dirty="0"/>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2000" cy="4940318"/>
          </a:xfrm>
        </p:spPr>
      </p:pic>
      <p:sp>
        <p:nvSpPr>
          <p:cNvPr id="7" name="Textfeld 6"/>
          <p:cNvSpPr txBox="1"/>
          <p:nvPr/>
        </p:nvSpPr>
        <p:spPr>
          <a:xfrm>
            <a:off x="914400" y="5707116"/>
            <a:ext cx="10741572" cy="707886"/>
          </a:xfrm>
          <a:prstGeom prst="rect">
            <a:avLst/>
          </a:prstGeom>
          <a:noFill/>
        </p:spPr>
        <p:txBody>
          <a:bodyPr wrap="square" rtlCol="0">
            <a:spAutoFit/>
          </a:bodyPr>
          <a:lstStyle/>
          <a:p>
            <a:pPr algn="ctr"/>
            <a:r>
              <a:rPr lang="de-DE" sz="4000" b="1" dirty="0" smtClean="0"/>
              <a:t>PROJEKT DRAGON – THE CHINA OPPORTUNITY</a:t>
            </a:r>
            <a:endParaRPr lang="de-DE" sz="4000" b="1" dirty="0"/>
          </a:p>
        </p:txBody>
      </p:sp>
    </p:spTree>
    <p:extLst>
      <p:ext uri="{BB962C8B-B14F-4D97-AF65-F5344CB8AC3E}">
        <p14:creationId xmlns:p14="http://schemas.microsoft.com/office/powerpoint/2010/main" val="2678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fr-FR" dirty="0">
                <a:solidFill>
                  <a:prstClr val="white"/>
                </a:solidFill>
              </a:rPr>
              <a:t> 2018</a:t>
            </a:r>
          </a:p>
        </p:txBody>
      </p:sp>
      <p:sp>
        <p:nvSpPr>
          <p:cNvPr id="14" name="Fußzeilenplatzhalter 5"/>
          <p:cNvSpPr>
            <a:spLocks noGrp="1"/>
          </p:cNvSpPr>
          <p:nvPr>
            <p:ph type="ftr" sz="quarter" idx="11"/>
          </p:nvPr>
        </p:nvSpPr>
        <p:spPr/>
        <p:txBody>
          <a:bodyPr/>
          <a:lstStyle/>
          <a:p>
            <a:r>
              <a:rPr lang="en-US">
                <a:solidFill>
                  <a:prstClr val="white"/>
                </a:solidFill>
              </a:rPr>
              <a:t>www.china-outbound.com</a:t>
            </a:r>
            <a:endParaRPr lang="en-US" dirty="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10</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0" y="1633281"/>
            <a:ext cx="11575915" cy="4708981"/>
          </a:xfrm>
          <a:prstGeom prst="rect">
            <a:avLst/>
          </a:prstGeom>
        </p:spPr>
        <p:txBody>
          <a:bodyPr wrap="square">
            <a:spAutoFit/>
          </a:bodyPr>
          <a:lstStyle/>
          <a:p>
            <a:r>
              <a:rPr lang="en-US" sz="2400" dirty="0">
                <a:solidFill>
                  <a:prstClr val="black"/>
                </a:solidFill>
              </a:rPr>
              <a:t>Content</a:t>
            </a:r>
          </a:p>
          <a:p>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Introduction COTRI </a:t>
            </a: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b="1" dirty="0" smtClean="0">
                <a:solidFill>
                  <a:prstClr val="black"/>
                </a:solidFill>
              </a:rPr>
              <a:t>Chinese </a:t>
            </a:r>
            <a:r>
              <a:rPr lang="en-US" sz="2400" b="1" dirty="0">
                <a:solidFill>
                  <a:prstClr val="black"/>
                </a:solidFill>
              </a:rPr>
              <a:t>Outbound </a:t>
            </a:r>
            <a:r>
              <a:rPr lang="en-US" sz="2400" b="1" dirty="0" smtClean="0">
                <a:solidFill>
                  <a:prstClr val="black"/>
                </a:solidFill>
              </a:rPr>
              <a:t>Tourism – The First and Second Wave</a:t>
            </a:r>
            <a:endParaRPr lang="en-US" sz="2400" b="1" dirty="0">
              <a:solidFill>
                <a:prstClr val="black"/>
              </a:solidFill>
            </a:endParaRPr>
          </a:p>
          <a:p>
            <a:pPr marL="342900" indent="-342900">
              <a:buFont typeface="Wingdings" panose="05000000000000000000" pitchFamily="2" charset="2"/>
              <a:buChar char="ü"/>
            </a:pPr>
            <a:endParaRPr lang="en-US" sz="2400" b="1" dirty="0">
              <a:solidFill>
                <a:prstClr val="black"/>
              </a:solidFill>
            </a:endParaRPr>
          </a:p>
          <a:p>
            <a:pPr marL="342900" indent="-342900">
              <a:buFont typeface="Wingdings" panose="05000000000000000000" pitchFamily="2" charset="2"/>
              <a:buChar char="ü"/>
            </a:pPr>
            <a:r>
              <a:rPr lang="en-US" sz="2400" dirty="0">
                <a:solidFill>
                  <a:prstClr val="black"/>
                </a:solidFill>
              </a:rPr>
              <a:t>Chinese Outbound Tourism to </a:t>
            </a:r>
            <a:r>
              <a:rPr lang="en-US" sz="2400" dirty="0" smtClean="0">
                <a:solidFill>
                  <a:prstClr val="black"/>
                </a:solidFill>
              </a:rPr>
              <a:t>India today</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smtClean="0">
                <a:solidFill>
                  <a:prstClr val="black"/>
                </a:solidFill>
              </a:rPr>
              <a:t>India Riding </a:t>
            </a:r>
            <a:r>
              <a:rPr lang="en-US" sz="2400" dirty="0" smtClean="0">
                <a:solidFill>
                  <a:prstClr val="black"/>
                </a:solidFill>
              </a:rPr>
              <a:t>the Third Wave</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p:txBody>
      </p:sp>
      <p:cxnSp>
        <p:nvCxnSpPr>
          <p:cNvPr id="10" name="Straight Connector 10">
            <a:extLst>
              <a:ext uri="{FF2B5EF4-FFF2-40B4-BE49-F238E27FC236}">
                <a16:creationId xmlns:a16="http://schemas.microsoft.com/office/drawing/2014/main"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0" name="TextBox 30">
            <a:extLst>
              <a:ext uri="{FF2B5EF4-FFF2-40B4-BE49-F238E27FC236}">
                <a16:creationId xmlns:a16="http://schemas.microsoft.com/office/drawing/2014/main" id="{9607F906-1E50-4B24-993A-BEA641FA7DD1}"/>
              </a:ext>
            </a:extLst>
          </p:cNvPr>
          <p:cNvSpPr txBox="1"/>
          <p:nvPr/>
        </p:nvSpPr>
        <p:spPr>
          <a:xfrm>
            <a:off x="290286" y="6558267"/>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21" name="Rectangle 10">
            <a:extLst>
              <a:ext uri="{FF2B5EF4-FFF2-40B4-BE49-F238E27FC236}">
                <a16:creationId xmlns:a16="http://schemas.microsoft.com/office/drawing/2014/main" id="{7A2A76CC-372C-4121-9F3F-E2C04058BE70}"/>
              </a:ext>
            </a:extLst>
          </p:cNvPr>
          <p:cNvSpPr/>
          <p:nvPr/>
        </p:nvSpPr>
        <p:spPr>
          <a:xfrm>
            <a:off x="0" y="6516975"/>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11">
            <a:extLst>
              <a:ext uri="{FF2B5EF4-FFF2-40B4-BE49-F238E27FC236}">
                <a16:creationId xmlns:a16="http://schemas.microsoft.com/office/drawing/2014/main" id="{370CE74C-ED68-4328-9DB5-B7259979C89B}"/>
              </a:ext>
            </a:extLst>
          </p:cNvPr>
          <p:cNvSpPr txBox="1"/>
          <p:nvPr/>
        </p:nvSpPr>
        <p:spPr>
          <a:xfrm>
            <a:off x="290286" y="6540849"/>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16" name="Rectangle 11">
            <a:extLst>
              <a:ext uri="{FF2B5EF4-FFF2-40B4-BE49-F238E27FC236}">
                <a16:creationId xmlns:a16="http://schemas.microsoft.com/office/drawing/2014/main" id="{FFE25372-B6D6-432B-84F9-CC28ACE6B691}"/>
              </a:ext>
            </a:extLst>
          </p:cNvPr>
          <p:cNvSpPr>
            <a:spLocks noGrp="1"/>
          </p:cNvSpPr>
          <p:nvPr>
            <p:ph type="title"/>
          </p:nvPr>
        </p:nvSpPr>
        <p:spPr>
          <a:xfrm>
            <a:off x="77638" y="117808"/>
            <a:ext cx="11542143"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tabLst>
                <a:tab pos="1165225" algn="l"/>
              </a:tabLst>
            </a:pPr>
            <a:r>
              <a:rPr lang="en-US" sz="4000" b="1" dirty="0">
                <a:solidFill>
                  <a:schemeClr val="tx1"/>
                </a:solidFill>
              </a:rPr>
              <a:t>INDIA RIDING THE THIRD WAVE OF  </a:t>
            </a:r>
            <a:br>
              <a:rPr lang="en-US" sz="4000" b="1" dirty="0">
                <a:solidFill>
                  <a:schemeClr val="tx1"/>
                </a:solidFill>
              </a:rPr>
            </a:br>
            <a:r>
              <a:rPr lang="en-US" sz="4000" b="1" dirty="0">
                <a:solidFill>
                  <a:schemeClr val="tx1"/>
                </a:solidFill>
              </a:rPr>
              <a:t>CHINESE OUTBOUND TOURISM</a:t>
            </a:r>
          </a:p>
        </p:txBody>
      </p:sp>
      <p:sp>
        <p:nvSpPr>
          <p:cNvPr id="2" name="Inhaltsplatzhalter 1"/>
          <p:cNvSpPr>
            <a:spLocks noGrp="1"/>
          </p:cNvSpPr>
          <p:nvPr>
            <p:ph idx="1"/>
          </p:nvPr>
        </p:nvSpPr>
        <p:spPr/>
        <p:txBody>
          <a:bodyPr/>
          <a:lstStyle/>
          <a:p>
            <a:endParaRPr lang="de-DE" dirty="0"/>
          </a:p>
        </p:txBody>
      </p:sp>
    </p:spTree>
    <p:extLst>
      <p:ext uri="{BB962C8B-B14F-4D97-AF65-F5344CB8AC3E}">
        <p14:creationId xmlns:p14="http://schemas.microsoft.com/office/powerpoint/2010/main" val="3066902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00000000-0008-0000-0300-000005000000}"/>
              </a:ext>
            </a:extLst>
          </p:cNvPr>
          <p:cNvGraphicFramePr/>
          <p:nvPr>
            <p:extLst>
              <p:ext uri="{D42A27DB-BD31-4B8C-83A1-F6EECF244321}">
                <p14:modId xmlns:p14="http://schemas.microsoft.com/office/powerpoint/2010/main" val="3207383006"/>
              </p:ext>
            </p:extLst>
          </p:nvPr>
        </p:nvGraphicFramePr>
        <p:xfrm>
          <a:off x="1540861" y="1397231"/>
          <a:ext cx="6021474" cy="434866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p:cNvSpPr/>
          <p:nvPr/>
        </p:nvSpPr>
        <p:spPr>
          <a:xfrm>
            <a:off x="1844648" y="542144"/>
            <a:ext cx="8626272" cy="725327"/>
          </a:xfrm>
          <a:prstGeom prst="rect">
            <a:avLst/>
          </a:prstGeom>
        </p:spPr>
        <p:txBody>
          <a:bodyPr wrap="none">
            <a:spAutoFit/>
          </a:bodyPr>
          <a:lstStyle/>
          <a:p>
            <a:pPr algn="just">
              <a:lnSpc>
                <a:spcPct val="115000"/>
              </a:lnSpc>
              <a:spcBef>
                <a:spcPts val="600"/>
              </a:spcBef>
              <a:spcAft>
                <a:spcPts val="0"/>
              </a:spcAft>
            </a:pPr>
            <a:r>
              <a:rPr lang="en-GB" sz="3800" cap="small" spc="25" dirty="0">
                <a:ea typeface="MS Mincho" panose="02020609040205080304" pitchFamily="49" charset="-128"/>
                <a:cs typeface="Arial" panose="020B0604020202020204" pitchFamily="34" charset="0"/>
              </a:rPr>
              <a:t>China’s GDP Per Capita 2010-2018 (in USD)</a:t>
            </a:r>
            <a:endParaRPr lang="en-US" sz="3800" dirty="0">
              <a:effectLst/>
              <a:ea typeface="MS Mincho" panose="02020609040205080304" pitchFamily="49" charset="-128"/>
              <a:cs typeface="Arial" panose="020B0604020202020204" pitchFamily="34" charset="0"/>
            </a:endParaRPr>
          </a:p>
        </p:txBody>
      </p:sp>
      <p:sp>
        <p:nvSpPr>
          <p:cNvPr id="8" name="Rechteck 7"/>
          <p:cNvSpPr/>
          <p:nvPr/>
        </p:nvSpPr>
        <p:spPr>
          <a:xfrm>
            <a:off x="8153400" y="1712146"/>
            <a:ext cx="3179805" cy="2061846"/>
          </a:xfrm>
          <a:prstGeom prst="rect">
            <a:avLst/>
          </a:prstGeom>
        </p:spPr>
        <p:txBody>
          <a:bodyPr wrap="square">
            <a:spAutoFit/>
          </a:bodyPr>
          <a:lstStyle/>
          <a:p>
            <a:pPr algn="just">
              <a:lnSpc>
                <a:spcPct val="115000"/>
              </a:lnSpc>
              <a:spcBef>
                <a:spcPts val="600"/>
              </a:spcBef>
              <a:spcAft>
                <a:spcPts val="0"/>
              </a:spcAft>
            </a:pPr>
            <a:r>
              <a:rPr lang="en-GB" dirty="0">
                <a:ea typeface="MS Mincho" panose="02020609040205080304" pitchFamily="49" charset="-128"/>
                <a:cs typeface="Calibri Light" panose="020F0302020204030204" pitchFamily="34" charset="0"/>
              </a:rPr>
              <a:t>In </a:t>
            </a:r>
            <a:r>
              <a:rPr lang="en-GB" b="1" i="1" dirty="0">
                <a:ea typeface="MS Mincho" panose="02020609040205080304" pitchFamily="49" charset="-128"/>
                <a:cs typeface="Calibri Light" panose="020F0302020204030204" pitchFamily="34" charset="0"/>
              </a:rPr>
              <a:t>2018</a:t>
            </a:r>
            <a:r>
              <a:rPr lang="en-GB" dirty="0">
                <a:ea typeface="MS Mincho" panose="02020609040205080304" pitchFamily="49" charset="-128"/>
                <a:cs typeface="Calibri Light" panose="020F0302020204030204" pitchFamily="34" charset="0"/>
              </a:rPr>
              <a:t>, China’s GDP per capita reached </a:t>
            </a:r>
            <a:r>
              <a:rPr lang="en-GB" b="1" i="1" dirty="0">
                <a:ea typeface="MS Mincho" panose="02020609040205080304" pitchFamily="49" charset="-128"/>
                <a:cs typeface="Calibri Light" panose="020F0302020204030204" pitchFamily="34" charset="0"/>
              </a:rPr>
              <a:t>USD 9,789</a:t>
            </a:r>
            <a:r>
              <a:rPr lang="en-GB" dirty="0">
                <a:ea typeface="MS Mincho" panose="02020609040205080304" pitchFamily="49" charset="-128"/>
                <a:cs typeface="Calibri Light" panose="020F0302020204030204" pitchFamily="34" charset="0"/>
              </a:rPr>
              <a:t>, up by 6.1% from 2017. </a:t>
            </a:r>
            <a:endParaRPr lang="en-GB" dirty="0" smtClean="0">
              <a:ea typeface="MS Mincho" panose="02020609040205080304" pitchFamily="49" charset="-128"/>
              <a:cs typeface="Calibri Light" panose="020F0302020204030204" pitchFamily="34" charset="0"/>
            </a:endParaRPr>
          </a:p>
          <a:p>
            <a:pPr algn="just">
              <a:lnSpc>
                <a:spcPct val="115000"/>
              </a:lnSpc>
              <a:spcBef>
                <a:spcPts val="600"/>
              </a:spcBef>
              <a:spcAft>
                <a:spcPts val="0"/>
              </a:spcAft>
            </a:pPr>
            <a:r>
              <a:rPr lang="en-GB" dirty="0" smtClean="0">
                <a:ea typeface="MS Mincho" panose="02020609040205080304" pitchFamily="49" charset="-128"/>
                <a:cs typeface="Calibri Light" panose="020F0302020204030204" pitchFamily="34" charset="0"/>
              </a:rPr>
              <a:t>In </a:t>
            </a:r>
            <a:r>
              <a:rPr lang="en-GB" b="1" i="1" dirty="0" smtClean="0">
                <a:ea typeface="MS Mincho" panose="02020609040205080304" pitchFamily="49" charset="-128"/>
                <a:cs typeface="Calibri Light" panose="020F0302020204030204" pitchFamily="34" charset="0"/>
              </a:rPr>
              <a:t>2019</a:t>
            </a:r>
            <a:r>
              <a:rPr lang="en-GB" dirty="0" smtClean="0">
                <a:ea typeface="MS Mincho" panose="02020609040205080304" pitchFamily="49" charset="-128"/>
                <a:cs typeface="Calibri Light" panose="020F0302020204030204" pitchFamily="34" charset="0"/>
              </a:rPr>
              <a:t>, </a:t>
            </a:r>
            <a:r>
              <a:rPr lang="en-GB" dirty="0">
                <a:ea typeface="MS Mincho" panose="02020609040205080304" pitchFamily="49" charset="-128"/>
                <a:cs typeface="Calibri Light" panose="020F0302020204030204" pitchFamily="34" charset="0"/>
              </a:rPr>
              <a:t>China’s GDP per capita will break through the </a:t>
            </a:r>
            <a:r>
              <a:rPr lang="en-GB" b="1" i="1" dirty="0">
                <a:ea typeface="MS Mincho" panose="02020609040205080304" pitchFamily="49" charset="-128"/>
                <a:cs typeface="Calibri Light" panose="020F0302020204030204" pitchFamily="34" charset="0"/>
              </a:rPr>
              <a:t>USD 10,000 </a:t>
            </a:r>
            <a:r>
              <a:rPr lang="en-GB" dirty="0" smtClean="0">
                <a:ea typeface="MS Mincho" panose="02020609040205080304" pitchFamily="49" charset="-128"/>
                <a:cs typeface="Calibri Light" panose="020F0302020204030204" pitchFamily="34" charset="0"/>
              </a:rPr>
              <a:t>barrier. </a:t>
            </a:r>
            <a:endParaRPr lang="en-US" dirty="0">
              <a:effectLst/>
              <a:ea typeface="MS Mincho" panose="02020609040205080304" pitchFamily="49" charset="-128"/>
              <a:cs typeface="Calibri Light" panose="020F0302020204030204" pitchFamily="34" charset="0"/>
            </a:endParaRPr>
          </a:p>
        </p:txBody>
      </p:sp>
      <p:sp>
        <p:nvSpPr>
          <p:cNvPr id="9" name="Rechteck 8"/>
          <p:cNvSpPr/>
          <p:nvPr/>
        </p:nvSpPr>
        <p:spPr>
          <a:xfrm>
            <a:off x="1775254" y="5894174"/>
            <a:ext cx="6096000" cy="276999"/>
          </a:xfrm>
          <a:prstGeom prst="rect">
            <a:avLst/>
          </a:prstGeom>
        </p:spPr>
        <p:txBody>
          <a:bodyPr>
            <a:spAutoFit/>
          </a:bodyPr>
          <a:lstStyle/>
          <a:p>
            <a:pPr algn="just">
              <a:spcBef>
                <a:spcPts val="600"/>
              </a:spcBef>
              <a:spcAft>
                <a:spcPts val="0"/>
              </a:spcAft>
            </a:pPr>
            <a:r>
              <a:rPr lang="en-GB" sz="1200" dirty="0">
                <a:solidFill>
                  <a:srgbClr val="7F7F7F"/>
                </a:solidFill>
                <a:latin typeface="Calibri" panose="020F0502020204030204" pitchFamily="34" charset="0"/>
                <a:ea typeface="MS Mincho" panose="02020609040205080304" pitchFamily="49" charset="-128"/>
                <a:cs typeface="Calibri" panose="020F0502020204030204" pitchFamily="34" charset="0"/>
              </a:rPr>
              <a:t>Source: National Bureau of Statistics of China (2019</a:t>
            </a:r>
            <a:r>
              <a:rPr lang="en-GB" sz="1200" dirty="0" smtClean="0">
                <a:solidFill>
                  <a:srgbClr val="7F7F7F"/>
                </a:solidFill>
                <a:latin typeface="Calibri" panose="020F0502020204030204" pitchFamily="34" charset="0"/>
                <a:ea typeface="MS Mincho" panose="02020609040205080304" pitchFamily="49" charset="-128"/>
                <a:cs typeface="Calibri" panose="020F0502020204030204" pitchFamily="34" charset="0"/>
              </a:rPr>
              <a:t>)</a:t>
            </a:r>
            <a:endParaRPr lang="en-US" sz="1200" dirty="0">
              <a:effectLst/>
              <a:latin typeface="Calibri Light" panose="020F0302020204030204" pitchFamily="34" charset="0"/>
              <a:ea typeface="MS Mincho" panose="02020609040205080304" pitchFamily="49" charset="-128"/>
              <a:cs typeface="Calibri Light" panose="020F0302020204030204" pitchFamily="34" charset="0"/>
            </a:endParaRPr>
          </a:p>
        </p:txBody>
      </p:sp>
      <p:sp>
        <p:nvSpPr>
          <p:cNvPr id="10" name="Datumsplatzhalter 4"/>
          <p:cNvSpPr>
            <a:spLocks noGrp="1"/>
          </p:cNvSpPr>
          <p:nvPr>
            <p:ph type="dt" sz="half" idx="10"/>
          </p:nvPr>
        </p:nvSpPr>
        <p:spPr>
          <a:xfrm>
            <a:off x="838200" y="6356350"/>
            <a:ext cx="2743200" cy="365125"/>
          </a:xfrm>
        </p:spPr>
        <p:txBody>
          <a:bodyPr/>
          <a:lstStyle/>
          <a:p>
            <a:r>
              <a:rPr lang="fr-FR" dirty="0">
                <a:solidFill>
                  <a:prstClr val="white"/>
                </a:solidFill>
              </a:rPr>
              <a:t> 2018</a:t>
            </a:r>
          </a:p>
        </p:txBody>
      </p:sp>
      <p:sp>
        <p:nvSpPr>
          <p:cNvPr id="11" name="Fußzeilenplatzhalter 5"/>
          <p:cNvSpPr>
            <a:spLocks noGrp="1"/>
          </p:cNvSpPr>
          <p:nvPr>
            <p:ph type="ftr" sz="quarter" idx="11"/>
          </p:nvPr>
        </p:nvSpPr>
        <p:spPr>
          <a:xfrm>
            <a:off x="4038600" y="6356350"/>
            <a:ext cx="4114800" cy="365125"/>
          </a:xfrm>
        </p:spPr>
        <p:txBody>
          <a:bodyPr/>
          <a:lstStyle/>
          <a:p>
            <a:r>
              <a:rPr lang="en-US">
                <a:solidFill>
                  <a:prstClr val="white"/>
                </a:solidFill>
              </a:rPr>
              <a:t>www.china-outbound.com</a:t>
            </a:r>
            <a:endParaRPr lang="en-US" dirty="0">
              <a:solidFill>
                <a:prstClr val="white"/>
              </a:solidFill>
            </a:endParaRPr>
          </a:p>
          <a:p>
            <a:endParaRPr lang="en-US" dirty="0">
              <a:solidFill>
                <a:prstClr val="white"/>
              </a:solidFill>
            </a:endParaRPr>
          </a:p>
        </p:txBody>
      </p:sp>
      <p:sp>
        <p:nvSpPr>
          <p:cNvPr id="12" name="Foliennummernplatzhalter 3"/>
          <p:cNvSpPr>
            <a:spLocks noGrp="1"/>
          </p:cNvSpPr>
          <p:nvPr>
            <p:ph type="sldNum" sz="quarter" idx="12"/>
          </p:nvPr>
        </p:nvSpPr>
        <p:spPr>
          <a:xfrm>
            <a:off x="8610600" y="6356350"/>
            <a:ext cx="2743200" cy="365125"/>
          </a:xfrm>
        </p:spPr>
        <p:txBody>
          <a:bodyPr/>
          <a:lstStyle/>
          <a:p>
            <a:fld id="{4F5037F2-DC85-406A-A4EA-1E681A25B4F8}" type="slidenum">
              <a:rPr lang="en-US" smtClean="0">
                <a:solidFill>
                  <a:prstClr val="white"/>
                </a:solidFill>
              </a:rPr>
              <a:pPr/>
              <a:t>11</a:t>
            </a:fld>
            <a:endParaRPr lang="en-US" dirty="0">
              <a:solidFill>
                <a:prstClr val="white"/>
              </a:solidFill>
            </a:endParaRPr>
          </a:p>
        </p:txBody>
      </p:sp>
      <p:sp>
        <p:nvSpPr>
          <p:cNvPr id="13"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5"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16"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385063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413035145"/>
              </p:ext>
            </p:extLst>
          </p:nvPr>
        </p:nvGraphicFramePr>
        <p:xfrm>
          <a:off x="1112106" y="1754660"/>
          <a:ext cx="6351376" cy="4403240"/>
        </p:xfrm>
        <a:graphic>
          <a:graphicData uri="http://schemas.openxmlformats.org/drawingml/2006/table">
            <a:tbl>
              <a:tblPr firstRow="1" firstCol="1" bandRow="1"/>
              <a:tblGrid>
                <a:gridCol w="1676592">
                  <a:extLst>
                    <a:ext uri="{9D8B030D-6E8A-4147-A177-3AD203B41FA5}">
                      <a16:colId xmlns:a16="http://schemas.microsoft.com/office/drawing/2014/main" val="20000"/>
                    </a:ext>
                  </a:extLst>
                </a:gridCol>
                <a:gridCol w="1721952">
                  <a:extLst>
                    <a:ext uri="{9D8B030D-6E8A-4147-A177-3AD203B41FA5}">
                      <a16:colId xmlns:a16="http://schemas.microsoft.com/office/drawing/2014/main" val="20001"/>
                    </a:ext>
                  </a:extLst>
                </a:gridCol>
                <a:gridCol w="1635839">
                  <a:extLst>
                    <a:ext uri="{9D8B030D-6E8A-4147-A177-3AD203B41FA5}">
                      <a16:colId xmlns:a16="http://schemas.microsoft.com/office/drawing/2014/main" val="20002"/>
                    </a:ext>
                  </a:extLst>
                </a:gridCol>
                <a:gridCol w="1316993">
                  <a:extLst>
                    <a:ext uri="{9D8B030D-6E8A-4147-A177-3AD203B41FA5}">
                      <a16:colId xmlns:a16="http://schemas.microsoft.com/office/drawing/2014/main" val="20003"/>
                    </a:ext>
                  </a:extLst>
                </a:gridCol>
              </a:tblGrid>
              <a:tr h="1132560">
                <a:tc>
                  <a:txBody>
                    <a:bodyPr/>
                    <a:lstStyle/>
                    <a:p>
                      <a:pPr algn="ctr">
                        <a:lnSpc>
                          <a:spcPct val="150000"/>
                        </a:lnSpc>
                        <a:spcBef>
                          <a:spcPts val="600"/>
                        </a:spcBef>
                        <a:spcAft>
                          <a:spcPts val="0"/>
                        </a:spcAft>
                      </a:pPr>
                      <a:r>
                        <a:rPr lang="en-GB" sz="1800" dirty="0">
                          <a:solidFill>
                            <a:srgbClr val="FFFFFF"/>
                          </a:solidFill>
                          <a:effectLst/>
                          <a:latin typeface="+mn-lt"/>
                          <a:ea typeface="MS Mincho" panose="02020609040205080304" pitchFamily="49" charset="-128"/>
                          <a:cs typeface="Calibri Light" panose="020F0302020204030204" pitchFamily="34" charset="0"/>
                        </a:rPr>
                        <a:t>Class</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50000"/>
                        </a:lnSpc>
                        <a:spcBef>
                          <a:spcPts val="600"/>
                        </a:spcBef>
                        <a:spcAft>
                          <a:spcPts val="0"/>
                        </a:spcAft>
                      </a:pPr>
                      <a:r>
                        <a:rPr lang="en-GB" sz="1800" dirty="0">
                          <a:solidFill>
                            <a:srgbClr val="FFFFFF"/>
                          </a:solidFill>
                          <a:effectLst/>
                          <a:latin typeface="+mn-lt"/>
                          <a:ea typeface="MS Mincho" panose="02020609040205080304" pitchFamily="49" charset="-128"/>
                          <a:cs typeface="Calibri Light" panose="020F0302020204030204" pitchFamily="34" charset="0"/>
                        </a:rPr>
                        <a:t>Spending amount per day</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50000"/>
                        </a:lnSpc>
                        <a:spcBef>
                          <a:spcPts val="600"/>
                        </a:spcBef>
                        <a:spcAft>
                          <a:spcPts val="0"/>
                        </a:spcAft>
                      </a:pPr>
                      <a:r>
                        <a:rPr lang="en-GB" sz="1800" dirty="0">
                          <a:solidFill>
                            <a:srgbClr val="FFFFFF"/>
                          </a:solidFill>
                          <a:effectLst/>
                          <a:latin typeface="+mn-lt"/>
                          <a:ea typeface="MS Mincho" panose="02020609040205080304" pitchFamily="49" charset="-128"/>
                          <a:cs typeface="Calibri Light" panose="020F0302020204030204" pitchFamily="34" charset="0"/>
                        </a:rPr>
                        <a:t>Percentage of population</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lnSpc>
                          <a:spcPct val="150000"/>
                        </a:lnSpc>
                        <a:spcBef>
                          <a:spcPts val="600"/>
                        </a:spcBef>
                        <a:spcAft>
                          <a:spcPts val="0"/>
                        </a:spcAft>
                      </a:pPr>
                      <a:r>
                        <a:rPr lang="en-GB" sz="1800" kern="1200" dirty="0">
                          <a:solidFill>
                            <a:srgbClr val="FFFFFF"/>
                          </a:solidFill>
                          <a:effectLst/>
                          <a:latin typeface="+mn-lt"/>
                          <a:ea typeface="MS Mincho" panose="02020609040205080304" pitchFamily="49" charset="-128"/>
                          <a:cs typeface="Calibri Light" panose="020F0302020204030204" pitchFamily="34" charset="0"/>
                        </a:rPr>
                        <a:t>In </a:t>
                      </a:r>
                      <a:r>
                        <a:rPr lang="en-GB" sz="1800" kern="1200" dirty="0" smtClean="0">
                          <a:solidFill>
                            <a:srgbClr val="FFFFFF"/>
                          </a:solidFill>
                          <a:effectLst/>
                          <a:latin typeface="+mn-lt"/>
                          <a:ea typeface="MS Mincho" panose="02020609040205080304" pitchFamily="49" charset="-128"/>
                          <a:cs typeface="Calibri Light" panose="020F0302020204030204" pitchFamily="34" charset="0"/>
                        </a:rPr>
                        <a:t>total number</a:t>
                      </a:r>
                      <a:endParaRPr lang="en-US" sz="1800" kern="1200" dirty="0">
                        <a:solidFill>
                          <a:srgbClr val="FFFFFF"/>
                        </a:solidFill>
                        <a:effectLst/>
                        <a:latin typeface="+mn-lt"/>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544550">
                <a:tc>
                  <a:txBody>
                    <a:bodyPr/>
                    <a:lstStyle/>
                    <a:p>
                      <a:pPr algn="ctr">
                        <a:lnSpc>
                          <a:spcPct val="150000"/>
                        </a:lnSpc>
                        <a:spcBef>
                          <a:spcPts val="600"/>
                        </a:spcBef>
                        <a:spcAft>
                          <a:spcPts val="0"/>
                        </a:spcAft>
                      </a:pPr>
                      <a:r>
                        <a:rPr lang="en-GB" sz="1800" b="1">
                          <a:effectLst/>
                          <a:latin typeface="+mn-lt"/>
                          <a:ea typeface="MS Mincho" panose="02020609040205080304" pitchFamily="49" charset="-128"/>
                          <a:cs typeface="Calibri Light" panose="020F0302020204030204" pitchFamily="34" charset="0"/>
                        </a:rPr>
                        <a:t>High</a:t>
                      </a:r>
                      <a:endParaRPr lang="en-US" sz="1800">
                        <a:effectLst/>
                        <a:latin typeface="+mn-lt"/>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800" dirty="0">
                          <a:effectLst/>
                          <a:latin typeface="+mn-lt"/>
                          <a:ea typeface="MS Mincho" panose="02020609040205080304" pitchFamily="49" charset="-128"/>
                          <a:cs typeface="Calibri Light" panose="020F0302020204030204" pitchFamily="34" charset="0"/>
                        </a:rPr>
                        <a:t>More than 50 USD</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800" b="1" dirty="0">
                          <a:effectLst/>
                          <a:latin typeface="+mn-lt"/>
                          <a:ea typeface="MS Mincho" panose="02020609040205080304" pitchFamily="49" charset="-128"/>
                          <a:cs typeface="Calibri Light" panose="020F0302020204030204" pitchFamily="34" charset="0"/>
                        </a:rPr>
                        <a:t>0.8%</a:t>
                      </a:r>
                      <a:endParaRPr lang="en-US" sz="1800" b="1"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800" b="1" i="1" dirty="0" smtClean="0">
                          <a:effectLst/>
                          <a:latin typeface="+mn-lt"/>
                          <a:ea typeface="MS Mincho" panose="02020609040205080304" pitchFamily="49" charset="-128"/>
                          <a:cs typeface="Calibri Light" panose="020F0302020204030204" pitchFamily="34" charset="0"/>
                        </a:rPr>
                        <a:t>12 </a:t>
                      </a:r>
                      <a:r>
                        <a:rPr lang="en-GB" sz="1800" b="1" i="1" dirty="0" err="1" smtClean="0">
                          <a:effectLst/>
                          <a:latin typeface="+mn-lt"/>
                          <a:ea typeface="MS Mincho" panose="02020609040205080304" pitchFamily="49" charset="-128"/>
                          <a:cs typeface="Calibri Light" panose="020F0302020204030204" pitchFamily="34" charset="0"/>
                        </a:rPr>
                        <a:t>mio</a:t>
                      </a:r>
                      <a:r>
                        <a:rPr lang="en-GB" sz="1800" b="1" i="1" dirty="0" smtClean="0">
                          <a:effectLst/>
                          <a:latin typeface="+mn-lt"/>
                          <a:ea typeface="MS Mincho" panose="02020609040205080304" pitchFamily="49" charset="-128"/>
                          <a:cs typeface="Calibri Light" panose="020F0302020204030204" pitchFamily="34" charset="0"/>
                        </a:rPr>
                        <a:t>.</a:t>
                      </a:r>
                      <a:endParaRPr lang="en-US" sz="1800" b="1" dirty="0">
                        <a:effectLst/>
                        <a:latin typeface="+mn-lt"/>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544550">
                <a:tc>
                  <a:txBody>
                    <a:bodyPr/>
                    <a:lstStyle/>
                    <a:p>
                      <a:pPr algn="ctr">
                        <a:lnSpc>
                          <a:spcPct val="150000"/>
                        </a:lnSpc>
                        <a:spcBef>
                          <a:spcPts val="600"/>
                        </a:spcBef>
                        <a:spcAft>
                          <a:spcPts val="0"/>
                        </a:spcAft>
                      </a:pPr>
                      <a:r>
                        <a:rPr lang="en-GB" sz="1800" b="1">
                          <a:effectLst/>
                          <a:latin typeface="+mn-lt"/>
                          <a:ea typeface="MS Mincho" panose="02020609040205080304" pitchFamily="49" charset="-128"/>
                          <a:cs typeface="Calibri Light" panose="020F0302020204030204" pitchFamily="34" charset="0"/>
                        </a:rPr>
                        <a:t>Upper-middle</a:t>
                      </a:r>
                      <a:endParaRPr lang="en-US" sz="1800">
                        <a:effectLst/>
                        <a:latin typeface="+mn-lt"/>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800" dirty="0">
                          <a:effectLst/>
                          <a:latin typeface="+mn-lt"/>
                          <a:ea typeface="MS Mincho" panose="02020609040205080304" pitchFamily="49" charset="-128"/>
                          <a:cs typeface="Calibri Light" panose="020F0302020204030204" pitchFamily="34" charset="0"/>
                        </a:rPr>
                        <a:t>20-50 USD</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800" b="1" dirty="0">
                          <a:effectLst/>
                          <a:latin typeface="+mn-lt"/>
                          <a:ea typeface="MS Mincho" panose="02020609040205080304" pitchFamily="49" charset="-128"/>
                          <a:cs typeface="Calibri Light" panose="020F0302020204030204" pitchFamily="34" charset="0"/>
                        </a:rPr>
                        <a:t>9.7%</a:t>
                      </a:r>
                      <a:endParaRPr lang="en-US" sz="1800" b="1"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800" b="1" i="1" dirty="0" smtClean="0">
                          <a:effectLst/>
                          <a:latin typeface="+mn-lt"/>
                          <a:ea typeface="MS Mincho" panose="02020609040205080304" pitchFamily="49" charset="-128"/>
                          <a:cs typeface="Calibri Light" panose="020F0302020204030204" pitchFamily="34" charset="0"/>
                        </a:rPr>
                        <a:t>135 </a:t>
                      </a:r>
                      <a:r>
                        <a:rPr lang="en-GB" sz="1800" b="1" i="1" dirty="0" err="1" smtClean="0">
                          <a:effectLst/>
                          <a:latin typeface="+mn-lt"/>
                          <a:ea typeface="MS Mincho" panose="02020609040205080304" pitchFamily="49" charset="-128"/>
                          <a:cs typeface="Calibri Light" panose="020F0302020204030204" pitchFamily="34" charset="0"/>
                        </a:rPr>
                        <a:t>mio</a:t>
                      </a:r>
                      <a:r>
                        <a:rPr lang="en-GB" sz="1800" b="1" i="1" dirty="0" smtClean="0">
                          <a:effectLst/>
                          <a:latin typeface="+mn-lt"/>
                          <a:ea typeface="MS Mincho" panose="02020609040205080304" pitchFamily="49" charset="-128"/>
                          <a:cs typeface="Calibri Light" panose="020F0302020204030204" pitchFamily="34" charset="0"/>
                        </a:rPr>
                        <a:t>.</a:t>
                      </a:r>
                      <a:endParaRPr lang="en-US" sz="1800" b="1" dirty="0">
                        <a:effectLst/>
                        <a:latin typeface="+mn-lt"/>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2"/>
                  </a:ext>
                </a:extLst>
              </a:tr>
              <a:tr h="544550">
                <a:tc>
                  <a:txBody>
                    <a:bodyPr/>
                    <a:lstStyle/>
                    <a:p>
                      <a:pPr algn="ctr">
                        <a:lnSpc>
                          <a:spcPct val="150000"/>
                        </a:lnSpc>
                        <a:spcBef>
                          <a:spcPts val="600"/>
                        </a:spcBef>
                        <a:spcAft>
                          <a:spcPts val="0"/>
                        </a:spcAft>
                      </a:pPr>
                      <a:r>
                        <a:rPr lang="en-GB" sz="1800" b="1">
                          <a:effectLst/>
                          <a:latin typeface="+mn-lt"/>
                          <a:ea typeface="MS Mincho" panose="02020609040205080304" pitchFamily="49" charset="-128"/>
                          <a:cs typeface="Calibri Light" panose="020F0302020204030204" pitchFamily="34" charset="0"/>
                        </a:rPr>
                        <a:t>Lower-middle</a:t>
                      </a:r>
                      <a:endParaRPr lang="en-US" sz="1800">
                        <a:effectLst/>
                        <a:latin typeface="+mn-lt"/>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800" dirty="0">
                          <a:effectLst/>
                          <a:latin typeface="+mn-lt"/>
                          <a:ea typeface="MS Mincho" panose="02020609040205080304" pitchFamily="49" charset="-128"/>
                          <a:cs typeface="Calibri Light" panose="020F0302020204030204" pitchFamily="34" charset="0"/>
                        </a:rPr>
                        <a:t>10-20 USD</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800" dirty="0">
                          <a:effectLst/>
                          <a:latin typeface="+mn-lt"/>
                          <a:ea typeface="MS Mincho" panose="02020609040205080304" pitchFamily="49" charset="-128"/>
                          <a:cs typeface="Calibri Light" panose="020F0302020204030204" pitchFamily="34" charset="0"/>
                        </a:rPr>
                        <a:t>29.0%</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indent="0" algn="ctr" defTabSz="914400" rtl="0" eaLnBrk="1" fontAlgn="auto" latinLnBrk="0" hangingPunct="1">
                        <a:lnSpc>
                          <a:spcPct val="150000"/>
                        </a:lnSpc>
                        <a:spcBef>
                          <a:spcPts val="600"/>
                        </a:spcBef>
                        <a:spcAft>
                          <a:spcPts val="0"/>
                        </a:spcAft>
                        <a:buClrTx/>
                        <a:buSzTx/>
                        <a:buFontTx/>
                        <a:buNone/>
                        <a:tabLst/>
                        <a:defRPr/>
                      </a:pPr>
                      <a:r>
                        <a:rPr lang="en-GB" sz="1800" b="1" i="1" dirty="0" smtClean="0">
                          <a:effectLst/>
                          <a:latin typeface="+mn-lt"/>
                          <a:ea typeface="MS Mincho" panose="02020609040205080304" pitchFamily="49" charset="-128"/>
                          <a:cs typeface="Calibri Light" panose="020F0302020204030204" pitchFamily="34" charset="0"/>
                        </a:rPr>
                        <a:t>401 </a:t>
                      </a:r>
                      <a:r>
                        <a:rPr lang="en-GB" sz="1800" b="1" i="1" dirty="0" err="1" smtClean="0">
                          <a:effectLst/>
                          <a:latin typeface="+mn-lt"/>
                          <a:ea typeface="MS Mincho" panose="02020609040205080304" pitchFamily="49" charset="-128"/>
                          <a:cs typeface="Calibri Light" panose="020F0302020204030204" pitchFamily="34" charset="0"/>
                        </a:rPr>
                        <a:t>mio</a:t>
                      </a:r>
                      <a:r>
                        <a:rPr lang="en-GB" sz="1800" b="1" i="1" dirty="0" smtClean="0">
                          <a:effectLst/>
                          <a:latin typeface="+mn-lt"/>
                          <a:ea typeface="MS Mincho" panose="02020609040205080304" pitchFamily="49" charset="-128"/>
                          <a:cs typeface="Calibri Light" panose="020F0302020204030204" pitchFamily="34" charset="0"/>
                        </a:rPr>
                        <a:t>.</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3"/>
                  </a:ext>
                </a:extLst>
              </a:tr>
              <a:tr h="544550">
                <a:tc>
                  <a:txBody>
                    <a:bodyPr/>
                    <a:lstStyle/>
                    <a:p>
                      <a:pPr algn="ctr">
                        <a:lnSpc>
                          <a:spcPct val="150000"/>
                        </a:lnSpc>
                        <a:spcBef>
                          <a:spcPts val="600"/>
                        </a:spcBef>
                        <a:spcAft>
                          <a:spcPts val="0"/>
                        </a:spcAft>
                      </a:pPr>
                      <a:r>
                        <a:rPr lang="en-GB" sz="1800" b="1">
                          <a:effectLst/>
                          <a:latin typeface="+mn-lt"/>
                          <a:ea typeface="MS Mincho" panose="02020609040205080304" pitchFamily="49" charset="-128"/>
                          <a:cs typeface="Calibri Light" panose="020F0302020204030204" pitchFamily="34" charset="0"/>
                        </a:rPr>
                        <a:t>Low</a:t>
                      </a:r>
                      <a:endParaRPr lang="en-US" sz="1800">
                        <a:effectLst/>
                        <a:latin typeface="+mn-lt"/>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800">
                          <a:effectLst/>
                          <a:latin typeface="+mn-lt"/>
                          <a:ea typeface="MS Mincho" panose="02020609040205080304" pitchFamily="49" charset="-128"/>
                          <a:cs typeface="Calibri Light" panose="020F0302020204030204" pitchFamily="34" charset="0"/>
                        </a:rPr>
                        <a:t>2-10 USD</a:t>
                      </a:r>
                      <a:endParaRPr lang="en-US" sz="180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ctr">
                        <a:lnSpc>
                          <a:spcPct val="150000"/>
                        </a:lnSpc>
                        <a:spcBef>
                          <a:spcPts val="600"/>
                        </a:spcBef>
                        <a:spcAft>
                          <a:spcPts val="0"/>
                        </a:spcAft>
                      </a:pPr>
                      <a:r>
                        <a:rPr lang="en-GB" sz="1800" dirty="0">
                          <a:effectLst/>
                          <a:latin typeface="+mn-lt"/>
                          <a:ea typeface="MS Mincho" panose="02020609040205080304" pitchFamily="49" charset="-128"/>
                          <a:cs typeface="Calibri Light" panose="020F0302020204030204" pitchFamily="34" charset="0"/>
                        </a:rPr>
                        <a:t>59.6%</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600"/>
                        </a:spcBef>
                        <a:spcAft>
                          <a:spcPts val="0"/>
                        </a:spcAft>
                        <a:buClrTx/>
                        <a:buSzTx/>
                        <a:buFontTx/>
                        <a:buNone/>
                        <a:tabLst/>
                        <a:defRPr/>
                      </a:pPr>
                      <a:r>
                        <a:rPr lang="en-GB" sz="1800" b="1" i="1" dirty="0" smtClean="0">
                          <a:effectLst/>
                          <a:latin typeface="+mn-lt"/>
                          <a:ea typeface="MS Mincho" panose="02020609040205080304" pitchFamily="49" charset="-128"/>
                          <a:cs typeface="Calibri Light" panose="020F0302020204030204" pitchFamily="34" charset="0"/>
                        </a:rPr>
                        <a:t>834 </a:t>
                      </a:r>
                      <a:r>
                        <a:rPr lang="en-GB" sz="1800" b="1" i="1" dirty="0" err="1" smtClean="0">
                          <a:effectLst/>
                          <a:latin typeface="+mn-lt"/>
                          <a:ea typeface="MS Mincho" panose="02020609040205080304" pitchFamily="49" charset="-128"/>
                          <a:cs typeface="Calibri Light" panose="020F0302020204030204" pitchFamily="34" charset="0"/>
                        </a:rPr>
                        <a:t>mio</a:t>
                      </a:r>
                      <a:r>
                        <a:rPr lang="en-GB" sz="1800" b="1" i="1" dirty="0" smtClean="0">
                          <a:effectLst/>
                          <a:latin typeface="+mn-lt"/>
                          <a:ea typeface="MS Mincho" panose="02020609040205080304" pitchFamily="49" charset="-128"/>
                          <a:cs typeface="Calibri Light" panose="020F0302020204030204" pitchFamily="34" charset="0"/>
                        </a:rPr>
                        <a:t>.</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4"/>
                  </a:ext>
                </a:extLst>
              </a:tr>
              <a:tr h="544550">
                <a:tc>
                  <a:txBody>
                    <a:bodyPr/>
                    <a:lstStyle/>
                    <a:p>
                      <a:pPr algn="ctr">
                        <a:lnSpc>
                          <a:spcPct val="150000"/>
                        </a:lnSpc>
                        <a:spcBef>
                          <a:spcPts val="600"/>
                        </a:spcBef>
                        <a:spcAft>
                          <a:spcPts val="0"/>
                        </a:spcAft>
                      </a:pPr>
                      <a:r>
                        <a:rPr lang="en-GB" sz="1800" b="1">
                          <a:effectLst/>
                          <a:latin typeface="+mn-lt"/>
                          <a:ea typeface="MS Mincho" panose="02020609040205080304" pitchFamily="49" charset="-128"/>
                          <a:cs typeface="Calibri Light" panose="020F0302020204030204" pitchFamily="34" charset="0"/>
                        </a:rPr>
                        <a:t>Poor</a:t>
                      </a:r>
                      <a:endParaRPr lang="en-US" sz="1800">
                        <a:effectLst/>
                        <a:latin typeface="+mn-lt"/>
                        <a:ea typeface="MS Mincho" panose="02020609040205080304" pitchFamily="49" charset="-128"/>
                        <a:cs typeface="Calibri Light" panose="020F0302020204030204" pitchFamily="34" charset="0"/>
                      </a:endParaRPr>
                    </a:p>
                  </a:txBody>
                  <a:tcPr marL="68580" marR="68580" marT="0" marB="0">
                    <a:lnL w="12700" cap="flat" cmpd="sng" algn="ctr">
                      <a:solidFill>
                        <a:srgbClr val="D99594"/>
                      </a:solidFill>
                      <a:prstDash val="solid"/>
                      <a:round/>
                      <a:headEnd type="none" w="med" len="med"/>
                      <a:tailEnd type="none" w="med" len="med"/>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800">
                          <a:effectLst/>
                          <a:latin typeface="+mn-lt"/>
                          <a:ea typeface="MS Mincho" panose="02020609040205080304" pitchFamily="49" charset="-128"/>
                          <a:cs typeface="Calibri Light" panose="020F0302020204030204" pitchFamily="34" charset="0"/>
                        </a:rPr>
                        <a:t>Less than 2 USD</a:t>
                      </a:r>
                      <a:endParaRPr lang="en-US" sz="180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ctr">
                        <a:lnSpc>
                          <a:spcPct val="150000"/>
                        </a:lnSpc>
                        <a:spcBef>
                          <a:spcPts val="600"/>
                        </a:spcBef>
                        <a:spcAft>
                          <a:spcPts val="0"/>
                        </a:spcAft>
                      </a:pPr>
                      <a:r>
                        <a:rPr lang="en-GB" sz="1800" dirty="0">
                          <a:effectLst/>
                          <a:latin typeface="+mn-lt"/>
                          <a:ea typeface="MS Mincho" panose="02020609040205080304" pitchFamily="49" charset="-128"/>
                          <a:cs typeface="Calibri Light" panose="020F0302020204030204" pitchFamily="34" charset="0"/>
                        </a:rPr>
                        <a:t>0.9%</a:t>
                      </a: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a:noFill/>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indent="0" algn="ctr" defTabSz="914400" rtl="0" eaLnBrk="1" fontAlgn="auto" latinLnBrk="0" hangingPunct="1">
                        <a:lnSpc>
                          <a:spcPct val="150000"/>
                        </a:lnSpc>
                        <a:spcBef>
                          <a:spcPts val="600"/>
                        </a:spcBef>
                        <a:spcAft>
                          <a:spcPts val="0"/>
                        </a:spcAft>
                        <a:buClrTx/>
                        <a:buSzTx/>
                        <a:buFontTx/>
                        <a:buNone/>
                        <a:tabLst/>
                        <a:defRPr/>
                      </a:pPr>
                      <a:r>
                        <a:rPr lang="en-GB" sz="1800" b="1" i="1" dirty="0" smtClean="0">
                          <a:effectLst/>
                          <a:latin typeface="+mn-lt"/>
                          <a:ea typeface="MS Mincho" panose="02020609040205080304" pitchFamily="49" charset="-128"/>
                          <a:cs typeface="Calibri Light" panose="020F0302020204030204" pitchFamily="34" charset="0"/>
                        </a:rPr>
                        <a:t>13 </a:t>
                      </a:r>
                      <a:r>
                        <a:rPr lang="en-GB" sz="1800" b="1" i="1" dirty="0" err="1" smtClean="0">
                          <a:effectLst/>
                          <a:latin typeface="+mn-lt"/>
                          <a:ea typeface="MS Mincho" panose="02020609040205080304" pitchFamily="49" charset="-128"/>
                          <a:cs typeface="Calibri Light" panose="020F0302020204030204" pitchFamily="34" charset="0"/>
                        </a:rPr>
                        <a:t>mio</a:t>
                      </a:r>
                      <a:r>
                        <a:rPr lang="en-GB" sz="1800" b="1" i="1" dirty="0" smtClean="0">
                          <a:effectLst/>
                          <a:latin typeface="+mn-lt"/>
                          <a:ea typeface="MS Mincho" panose="02020609040205080304" pitchFamily="49" charset="-128"/>
                          <a:cs typeface="Calibri Light" panose="020F0302020204030204" pitchFamily="34" charset="0"/>
                        </a:rPr>
                        <a:t>.</a:t>
                      </a:r>
                      <a:endParaRPr lang="en-US" sz="1800" dirty="0" smtClean="0">
                        <a:effectLst/>
                        <a:latin typeface="+mn-lt"/>
                        <a:ea typeface="MS Mincho" panose="02020609040205080304" pitchFamily="49" charset="-128"/>
                        <a:cs typeface="Calibri Light" panose="020F0302020204030204" pitchFamily="34" charset="0"/>
                      </a:endParaRPr>
                    </a:p>
                    <a:p>
                      <a:pPr algn="ctr">
                        <a:lnSpc>
                          <a:spcPct val="150000"/>
                        </a:lnSpc>
                        <a:spcBef>
                          <a:spcPts val="600"/>
                        </a:spcBef>
                        <a:spcAft>
                          <a:spcPts val="0"/>
                        </a:spcAft>
                      </a:pPr>
                      <a:endParaRPr lang="en-US" sz="1800" dirty="0">
                        <a:effectLst/>
                        <a:latin typeface="+mn-lt"/>
                        <a:ea typeface="MS Mincho" panose="02020609040205080304" pitchFamily="49" charset="-128"/>
                        <a:cs typeface="Calibri Light" panose="020F0302020204030204" pitchFamily="34" charset="0"/>
                      </a:endParaRPr>
                    </a:p>
                  </a:txBody>
                  <a:tcPr marL="68580" marR="68580" marT="0" marB="0">
                    <a:lnL>
                      <a:noFill/>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5"/>
                  </a:ext>
                </a:extLst>
              </a:tr>
            </a:tbl>
          </a:graphicData>
        </a:graphic>
      </p:graphicFrame>
      <p:sp>
        <p:nvSpPr>
          <p:cNvPr id="6" name="Rechteck 5"/>
          <p:cNvSpPr/>
          <p:nvPr/>
        </p:nvSpPr>
        <p:spPr>
          <a:xfrm>
            <a:off x="2296880" y="572575"/>
            <a:ext cx="6883808" cy="878830"/>
          </a:xfrm>
          <a:prstGeom prst="rect">
            <a:avLst/>
          </a:prstGeom>
        </p:spPr>
        <p:txBody>
          <a:bodyPr wrap="none">
            <a:spAutoFit/>
          </a:bodyPr>
          <a:lstStyle/>
          <a:p>
            <a:pPr algn="just">
              <a:lnSpc>
                <a:spcPct val="150000"/>
              </a:lnSpc>
              <a:spcBef>
                <a:spcPts val="600"/>
              </a:spcBef>
              <a:spcAft>
                <a:spcPts val="0"/>
              </a:spcAft>
            </a:pPr>
            <a:r>
              <a:rPr lang="en-GB" sz="3800" cap="small" spc="25" dirty="0">
                <a:ea typeface="MS Mincho" panose="02020609040205080304" pitchFamily="49" charset="-128"/>
                <a:cs typeface="Arial" panose="020B0604020202020204" pitchFamily="34" charset="0"/>
              </a:rPr>
              <a:t>Wealth Distribution in China 2018</a:t>
            </a:r>
            <a:endParaRPr lang="en-US" sz="3800" dirty="0">
              <a:effectLst/>
              <a:ea typeface="MS Mincho" panose="02020609040205080304" pitchFamily="49" charset="-128"/>
              <a:cs typeface="Arial" panose="020B0604020202020204" pitchFamily="34" charset="0"/>
            </a:endParaRPr>
          </a:p>
        </p:txBody>
      </p:sp>
      <p:sp>
        <p:nvSpPr>
          <p:cNvPr id="7" name="Rechteck 6"/>
          <p:cNvSpPr/>
          <p:nvPr/>
        </p:nvSpPr>
        <p:spPr>
          <a:xfrm>
            <a:off x="7781205" y="1649855"/>
            <a:ext cx="4232119" cy="3708708"/>
          </a:xfrm>
          <a:prstGeom prst="rect">
            <a:avLst/>
          </a:prstGeom>
        </p:spPr>
        <p:txBody>
          <a:bodyPr wrap="square">
            <a:spAutoFit/>
          </a:bodyPr>
          <a:lstStyle/>
          <a:p>
            <a:pPr algn="just">
              <a:lnSpc>
                <a:spcPct val="115000"/>
              </a:lnSpc>
              <a:spcBef>
                <a:spcPts val="600"/>
              </a:spcBef>
              <a:spcAft>
                <a:spcPts val="0"/>
              </a:spcAft>
            </a:pPr>
            <a:r>
              <a:rPr lang="en-GB" sz="2000" dirty="0">
                <a:ea typeface="MS Mincho" panose="02020609040205080304" pitchFamily="49" charset="-128"/>
                <a:cs typeface="Calibri Light" panose="020F0302020204030204" pitchFamily="34" charset="0"/>
              </a:rPr>
              <a:t>The wealth distribution defined by dollar-per-day spending amounts expressed in purchasing power parity terms is shown in the </a:t>
            </a:r>
            <a:r>
              <a:rPr lang="en-GB" sz="2000" dirty="0" smtClean="0">
                <a:ea typeface="MS Mincho" panose="02020609040205080304" pitchFamily="49" charset="-128"/>
                <a:cs typeface="Calibri Light" panose="020F0302020204030204" pitchFamily="34" charset="0"/>
              </a:rPr>
              <a:t>table. </a:t>
            </a:r>
          </a:p>
          <a:p>
            <a:pPr algn="just">
              <a:lnSpc>
                <a:spcPct val="115000"/>
              </a:lnSpc>
              <a:spcBef>
                <a:spcPts val="600"/>
              </a:spcBef>
              <a:spcAft>
                <a:spcPts val="0"/>
              </a:spcAft>
            </a:pPr>
            <a:r>
              <a:rPr lang="en-GB" sz="2000" dirty="0" smtClean="0">
                <a:ea typeface="MS Mincho" panose="02020609040205080304" pitchFamily="49" charset="-128"/>
                <a:cs typeface="Calibri Light" panose="020F0302020204030204" pitchFamily="34" charset="0"/>
              </a:rPr>
              <a:t>The </a:t>
            </a:r>
            <a:r>
              <a:rPr lang="en-GB" sz="2000" b="1" i="1" dirty="0">
                <a:ea typeface="MS Mincho" panose="02020609040205080304" pitchFamily="49" charset="-128"/>
                <a:cs typeface="Calibri Light" panose="020F0302020204030204" pitchFamily="34" charset="0"/>
              </a:rPr>
              <a:t>upper-middle class </a:t>
            </a:r>
            <a:r>
              <a:rPr lang="en-GB" sz="2000" dirty="0">
                <a:ea typeface="MS Mincho" panose="02020609040205080304" pitchFamily="49" charset="-128"/>
                <a:cs typeface="Calibri Light" panose="020F0302020204030204" pitchFamily="34" charset="0"/>
              </a:rPr>
              <a:t>(annual spending power </a:t>
            </a:r>
            <a:r>
              <a:rPr lang="en-GB" sz="2000" b="1" i="1" dirty="0">
                <a:ea typeface="MS Mincho" panose="02020609040205080304" pitchFamily="49" charset="-128"/>
                <a:cs typeface="Calibri Light" panose="020F0302020204030204" pitchFamily="34" charset="0"/>
              </a:rPr>
              <a:t>7,300-18,250 USD </a:t>
            </a:r>
            <a:r>
              <a:rPr lang="en-GB" sz="2000" dirty="0">
                <a:ea typeface="MS Mincho" panose="02020609040205080304" pitchFamily="49" charset="-128"/>
                <a:cs typeface="Calibri Light" panose="020F0302020204030204" pitchFamily="34" charset="0"/>
              </a:rPr>
              <a:t>per year) and the </a:t>
            </a:r>
            <a:r>
              <a:rPr lang="en-GB" sz="2000" b="1" i="1" dirty="0">
                <a:ea typeface="MS Mincho" panose="02020609040205080304" pitchFamily="49" charset="-128"/>
                <a:cs typeface="Calibri Light" panose="020F0302020204030204" pitchFamily="34" charset="0"/>
              </a:rPr>
              <a:t>upper class </a:t>
            </a:r>
            <a:r>
              <a:rPr lang="en-GB" sz="2000" dirty="0">
                <a:ea typeface="MS Mincho" panose="02020609040205080304" pitchFamily="49" charset="-128"/>
                <a:cs typeface="Calibri Light" panose="020F0302020204030204" pitchFamily="34" charset="0"/>
              </a:rPr>
              <a:t>(above </a:t>
            </a:r>
            <a:r>
              <a:rPr lang="en-GB" sz="2000" b="1" i="1" dirty="0">
                <a:ea typeface="MS Mincho" panose="02020609040205080304" pitchFamily="49" charset="-128"/>
                <a:cs typeface="Calibri Light" panose="020F0302020204030204" pitchFamily="34" charset="0"/>
              </a:rPr>
              <a:t>18,250 USD</a:t>
            </a:r>
            <a:r>
              <a:rPr lang="en-GB" sz="2000" dirty="0">
                <a:ea typeface="MS Mincho" panose="02020609040205080304" pitchFamily="49" charset="-128"/>
                <a:cs typeface="Calibri Light" panose="020F0302020204030204" pitchFamily="34" charset="0"/>
              </a:rPr>
              <a:t>) are affluent enough to consider outbound leisure tourism paid by themselves.</a:t>
            </a:r>
            <a:endParaRPr lang="en-US" sz="2000" dirty="0">
              <a:effectLst/>
              <a:ea typeface="MS Mincho" panose="02020609040205080304" pitchFamily="49" charset="-128"/>
              <a:cs typeface="Calibri Light" panose="020F0302020204030204" pitchFamily="34" charset="0"/>
            </a:endParaRPr>
          </a:p>
        </p:txBody>
      </p:sp>
      <p:sp>
        <p:nvSpPr>
          <p:cNvPr id="8" name="Datumsplatzhalter 4"/>
          <p:cNvSpPr>
            <a:spLocks noGrp="1"/>
          </p:cNvSpPr>
          <p:nvPr>
            <p:ph type="dt" sz="half" idx="10"/>
          </p:nvPr>
        </p:nvSpPr>
        <p:spPr>
          <a:xfrm>
            <a:off x="838200" y="6356350"/>
            <a:ext cx="2743200" cy="365125"/>
          </a:xfrm>
        </p:spPr>
        <p:txBody>
          <a:bodyPr/>
          <a:lstStyle/>
          <a:p>
            <a:r>
              <a:rPr lang="fr-FR" dirty="0">
                <a:solidFill>
                  <a:prstClr val="white"/>
                </a:solidFill>
              </a:rPr>
              <a:t> 2018</a:t>
            </a:r>
          </a:p>
        </p:txBody>
      </p:sp>
      <p:sp>
        <p:nvSpPr>
          <p:cNvPr id="9" name="Fußzeilenplatzhalter 5"/>
          <p:cNvSpPr>
            <a:spLocks noGrp="1"/>
          </p:cNvSpPr>
          <p:nvPr>
            <p:ph type="ftr" sz="quarter" idx="11"/>
          </p:nvPr>
        </p:nvSpPr>
        <p:spPr>
          <a:xfrm>
            <a:off x="4038600" y="6356350"/>
            <a:ext cx="4114800" cy="365125"/>
          </a:xfrm>
        </p:spPr>
        <p:txBody>
          <a:bodyPr/>
          <a:lstStyle/>
          <a:p>
            <a:r>
              <a:rPr lang="en-US">
                <a:solidFill>
                  <a:prstClr val="white"/>
                </a:solidFill>
              </a:rPr>
              <a:t>www.china-outbound.com</a:t>
            </a:r>
            <a:endParaRPr lang="en-US" dirty="0">
              <a:solidFill>
                <a:prstClr val="white"/>
              </a:solidFill>
            </a:endParaRPr>
          </a:p>
          <a:p>
            <a:endParaRPr lang="en-US" dirty="0">
              <a:solidFill>
                <a:prstClr val="white"/>
              </a:solidFill>
            </a:endParaRPr>
          </a:p>
        </p:txBody>
      </p:sp>
      <p:sp>
        <p:nvSpPr>
          <p:cNvPr id="10" name="Foliennummernplatzhalter 3"/>
          <p:cNvSpPr>
            <a:spLocks noGrp="1"/>
          </p:cNvSpPr>
          <p:nvPr>
            <p:ph type="sldNum" sz="quarter" idx="12"/>
          </p:nvPr>
        </p:nvSpPr>
        <p:spPr>
          <a:xfrm>
            <a:off x="8610600" y="6356350"/>
            <a:ext cx="2743200" cy="365125"/>
          </a:xfrm>
        </p:spPr>
        <p:txBody>
          <a:bodyPr/>
          <a:lstStyle/>
          <a:p>
            <a:fld id="{4F5037F2-DC85-406A-A4EA-1E681A25B4F8}" type="slidenum">
              <a:rPr lang="en-US" smtClean="0">
                <a:solidFill>
                  <a:prstClr val="white"/>
                </a:solidFill>
              </a:rPr>
              <a:pPr/>
              <a:t>12</a:t>
            </a:fld>
            <a:endParaRPr lang="en-US" dirty="0">
              <a:solidFill>
                <a:prstClr val="white"/>
              </a:solidFill>
            </a:endParaRPr>
          </a:p>
        </p:txBody>
      </p:sp>
      <p:sp>
        <p:nvSpPr>
          <p:cNvPr id="11"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14"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24520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4000" b="1" dirty="0" smtClean="0">
                <a:latin typeface="+mn-lt"/>
              </a:rPr>
              <a:t>China’s Outbound Tourism 2001-2019</a:t>
            </a:r>
            <a:endParaRPr lang="en-GB" sz="4000" b="1" dirty="0">
              <a:latin typeface="+mn-lt"/>
            </a:endParaRPr>
          </a:p>
        </p:txBody>
      </p:sp>
      <p:sp>
        <p:nvSpPr>
          <p:cNvPr id="5" name="Datumsplatzhalter 4"/>
          <p:cNvSpPr>
            <a:spLocks noGrp="1"/>
          </p:cNvSpPr>
          <p:nvPr>
            <p:ph type="dt" sz="half" idx="4294967295"/>
          </p:nvPr>
        </p:nvSpPr>
        <p:spPr/>
        <p:txBody>
          <a:bodyPr/>
          <a:lstStyle/>
          <a:p>
            <a:r>
              <a:rPr lang="fr-FR" sz="1350" kern="0" dirty="0">
                <a:solidFill>
                  <a:sysClr val="windowText" lastClr="000000"/>
                </a:solidFill>
              </a:rPr>
              <a:t> </a:t>
            </a:r>
            <a:endParaRPr lang="fr-FR" sz="1350" kern="0" dirty="0">
              <a:solidFill>
                <a:prstClr val="white"/>
              </a:solidFill>
            </a:endParaRPr>
          </a:p>
        </p:txBody>
      </p:sp>
      <p:cxnSp>
        <p:nvCxnSpPr>
          <p:cNvPr id="10" name="Straight Connector 10">
            <a:extLst>
              <a:ext uri="{FF2B5EF4-FFF2-40B4-BE49-F238E27FC236}">
                <a16:creationId xmlns:a16="http://schemas.microsoft.com/office/drawing/2014/main" id="{C8A68296-D338-4032-A136-74699F5D97D3}"/>
              </a:ext>
            </a:extLst>
          </p:cNvPr>
          <p:cNvCxnSpPr>
            <a:cxnSpLocks/>
          </p:cNvCxnSpPr>
          <p:nvPr/>
        </p:nvCxnSpPr>
        <p:spPr>
          <a:xfrm>
            <a:off x="108626" y="1459329"/>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414" y="1485034"/>
            <a:ext cx="10118386" cy="5372966"/>
          </a:xfrm>
        </p:spPr>
      </p:pic>
    </p:spTree>
    <p:extLst>
      <p:ext uri="{BB962C8B-B14F-4D97-AF65-F5344CB8AC3E}">
        <p14:creationId xmlns:p14="http://schemas.microsoft.com/office/powerpoint/2010/main" val="499998902"/>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6414"/>
            <a:ext cx="10515600" cy="1325563"/>
          </a:xfrm>
        </p:spPr>
        <p:txBody>
          <a:bodyPr>
            <a:normAutofit/>
          </a:bodyPr>
          <a:lstStyle/>
          <a:p>
            <a:pPr algn="ctr"/>
            <a:r>
              <a:rPr lang="en-GB" sz="4000" b="1" dirty="0" smtClean="0">
                <a:latin typeface="+mn-lt"/>
              </a:rPr>
              <a:t>Total Number of outbound trips of Chinese citizens 1949-2018 </a:t>
            </a:r>
            <a:r>
              <a:rPr lang="en-GB" sz="1600" b="1" dirty="0" smtClean="0">
                <a:latin typeface="+mn-lt"/>
              </a:rPr>
              <a:t>(Source: COTRI)</a:t>
            </a:r>
            <a:endParaRPr lang="en-GB" sz="1600" b="1" dirty="0">
              <a:latin typeface="+mn-lt"/>
            </a:endParaRPr>
          </a:p>
        </p:txBody>
      </p:sp>
      <p:sp>
        <p:nvSpPr>
          <p:cNvPr id="5" name="Datumsplatzhalter 4"/>
          <p:cNvSpPr>
            <a:spLocks noGrp="1"/>
          </p:cNvSpPr>
          <p:nvPr>
            <p:ph type="dt" sz="half" idx="4294967295"/>
          </p:nvPr>
        </p:nvSpPr>
        <p:spPr/>
        <p:txBody>
          <a:bodyPr/>
          <a:lstStyle/>
          <a:p>
            <a:r>
              <a:rPr lang="fr-FR" sz="1350" kern="0" dirty="0">
                <a:solidFill>
                  <a:sysClr val="windowText" lastClr="000000"/>
                </a:solidFill>
              </a:rPr>
              <a:t> </a:t>
            </a:r>
            <a:endParaRPr lang="fr-FR" sz="1350" kern="0" dirty="0">
              <a:solidFill>
                <a:prstClr val="white"/>
              </a:solidFill>
            </a:endParaRPr>
          </a:p>
        </p:txBody>
      </p:sp>
      <p:cxnSp>
        <p:nvCxnSpPr>
          <p:cNvPr id="10" name="Straight Connector 10">
            <a:extLst>
              <a:ext uri="{FF2B5EF4-FFF2-40B4-BE49-F238E27FC236}">
                <a16:creationId xmlns:a16="http://schemas.microsoft.com/office/drawing/2014/main" id="{C8A68296-D338-4032-A136-74699F5D97D3}"/>
              </a:ext>
            </a:extLst>
          </p:cNvPr>
          <p:cNvCxnSpPr>
            <a:cxnSpLocks/>
          </p:cNvCxnSpPr>
          <p:nvPr/>
        </p:nvCxnSpPr>
        <p:spPr>
          <a:xfrm>
            <a:off x="108626" y="1459329"/>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graphicFrame>
        <p:nvGraphicFramePr>
          <p:cNvPr id="7" name="Diagramm 6"/>
          <p:cNvGraphicFramePr>
            <a:graphicFrameLocks/>
          </p:cNvGraphicFramePr>
          <p:nvPr>
            <p:extLst>
              <p:ext uri="{D42A27DB-BD31-4B8C-83A1-F6EECF244321}">
                <p14:modId xmlns:p14="http://schemas.microsoft.com/office/powerpoint/2010/main" val="2129948744"/>
              </p:ext>
            </p:extLst>
          </p:nvPr>
        </p:nvGraphicFramePr>
        <p:xfrm>
          <a:off x="2070538" y="1635125"/>
          <a:ext cx="8523890" cy="5222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1158612"/>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269" y="375635"/>
            <a:ext cx="11519338" cy="1325563"/>
          </a:xfrm>
        </p:spPr>
        <p:txBody>
          <a:bodyPr/>
          <a:lstStyle/>
          <a:p>
            <a:pPr algn="ctr"/>
            <a:r>
              <a:rPr lang="en-GB" sz="4000" b="1" dirty="0" smtClean="0"/>
              <a:t>China’s Outbound Tourism 2019-2030 </a:t>
            </a:r>
            <a:r>
              <a:rPr lang="en-GB" sz="2400" b="1" dirty="0" smtClean="0"/>
              <a:t>(COTRI Forecast)</a:t>
            </a:r>
            <a:endParaRPr lang="en-GB" b="1" dirty="0"/>
          </a:p>
        </p:txBody>
      </p:sp>
      <p:sp>
        <p:nvSpPr>
          <p:cNvPr id="5" name="Datumsplatzhalter 4"/>
          <p:cNvSpPr>
            <a:spLocks noGrp="1"/>
          </p:cNvSpPr>
          <p:nvPr>
            <p:ph type="dt" sz="half" idx="4294967295"/>
          </p:nvPr>
        </p:nvSpPr>
        <p:spPr/>
        <p:txBody>
          <a:bodyPr/>
          <a:lstStyle/>
          <a:p>
            <a:r>
              <a:rPr lang="fr-FR" sz="1350" kern="0" dirty="0">
                <a:solidFill>
                  <a:sysClr val="windowText" lastClr="000000"/>
                </a:solidFill>
              </a:rPr>
              <a:t> </a:t>
            </a:r>
            <a:endParaRPr lang="fr-FR" sz="1350" kern="0" dirty="0">
              <a:solidFill>
                <a:prstClr val="white"/>
              </a:solidFill>
            </a:endParaRPr>
          </a:p>
        </p:txBody>
      </p:sp>
      <p:cxnSp>
        <p:nvCxnSpPr>
          <p:cNvPr id="10" name="Straight Connector 10">
            <a:extLst>
              <a:ext uri="{FF2B5EF4-FFF2-40B4-BE49-F238E27FC236}">
                <a16:creationId xmlns:a16="http://schemas.microsoft.com/office/drawing/2014/main" id="{C8A68296-D338-4032-A136-74699F5D97D3}"/>
              </a:ext>
            </a:extLst>
          </p:cNvPr>
          <p:cNvCxnSpPr>
            <a:cxnSpLocks/>
          </p:cNvCxnSpPr>
          <p:nvPr/>
        </p:nvCxnSpPr>
        <p:spPr>
          <a:xfrm>
            <a:off x="108626" y="1459329"/>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graphicFrame>
        <p:nvGraphicFramePr>
          <p:cNvPr id="8" name="Inhaltsplatzhalter 7"/>
          <p:cNvGraphicFramePr>
            <a:graphicFrameLocks noGrp="1"/>
          </p:cNvGraphicFramePr>
          <p:nvPr>
            <p:ph idx="1"/>
            <p:extLst/>
          </p:nvPr>
        </p:nvGraphicFramePr>
        <p:xfrm>
          <a:off x="108626" y="1459329"/>
          <a:ext cx="11833992" cy="5262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933294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5E2310-685B-42B6-BB88-72CB1E1A5254}"/>
              </a:ext>
            </a:extLst>
          </p:cNvPr>
          <p:cNvSpPr>
            <a:spLocks noGrp="1"/>
          </p:cNvSpPr>
          <p:nvPr>
            <p:ph type="ftr" sz="quarter" idx="11"/>
          </p:nvPr>
        </p:nvSpPr>
        <p:spPr/>
        <p:txBody>
          <a:bodyPr/>
          <a:lstStyle/>
          <a:p>
            <a:r>
              <a:rPr lang="en-US"/>
              <a:t>www.china-outbound.com</a:t>
            </a:r>
          </a:p>
        </p:txBody>
      </p:sp>
      <p:sp>
        <p:nvSpPr>
          <p:cNvPr id="13" name="Rectangle 12">
            <a:extLst>
              <a:ext uri="{FF2B5EF4-FFF2-40B4-BE49-F238E27FC236}">
                <a16:creationId xmlns:a16="http://schemas.microsoft.com/office/drawing/2014/main" id="{4FB0B66B-5BF7-40DA-AC73-7790C187D020}"/>
              </a:ext>
            </a:extLst>
          </p:cNvPr>
          <p:cNvSpPr/>
          <p:nvPr/>
        </p:nvSpPr>
        <p:spPr>
          <a:xfrm>
            <a:off x="3741057" y="5644912"/>
            <a:ext cx="4709886" cy="646331"/>
          </a:xfrm>
          <a:prstGeom prst="rect">
            <a:avLst/>
          </a:prstGeom>
        </p:spPr>
        <p:txBody>
          <a:bodyPr wrap="square">
            <a:spAutoFit/>
          </a:bodyPr>
          <a:lstStyle/>
          <a:p>
            <a:pPr algn="just"/>
            <a:r>
              <a:rPr lang="en-GB" dirty="0" smtClean="0">
                <a:latin typeface="Calibri" panose="020F0502020204030204" pitchFamily="34" charset="0"/>
                <a:ea typeface="Times New Roman" panose="02020603050405020304" pitchFamily="18" charset="0"/>
                <a:cs typeface="Times New Roman" panose="02020603050405020304" pitchFamily="18" charset="0"/>
              </a:rPr>
              <a:t>2018 Spending per trip </a:t>
            </a:r>
            <a:r>
              <a:rPr lang="en-GB" b="1" i="1" dirty="0" smtClean="0">
                <a:latin typeface="Calibri" panose="020F0502020204030204" pitchFamily="34" charset="0"/>
                <a:ea typeface="Times New Roman" panose="02020603050405020304" pitchFamily="18" charset="0"/>
                <a:cs typeface="Times New Roman" panose="02020603050405020304" pitchFamily="18" charset="0"/>
              </a:rPr>
              <a:t>USD 1,700 </a:t>
            </a:r>
          </a:p>
          <a:p>
            <a:pPr algn="just"/>
            <a:endParaRPr lang="en-GB" dirty="0"/>
          </a:p>
        </p:txBody>
      </p:sp>
      <p:sp>
        <p:nvSpPr>
          <p:cNvPr id="14" name="Textfeld 12">
            <a:extLst>
              <a:ext uri="{FF2B5EF4-FFF2-40B4-BE49-F238E27FC236}">
                <a16:creationId xmlns:a16="http://schemas.microsoft.com/office/drawing/2014/main" id="{B3CFB6DF-138C-46FB-AEF8-A32B2F6530E1}"/>
              </a:ext>
            </a:extLst>
          </p:cNvPr>
          <p:cNvSpPr txBox="1"/>
          <p:nvPr/>
        </p:nvSpPr>
        <p:spPr>
          <a:xfrm>
            <a:off x="596330" y="5635684"/>
            <a:ext cx="4766768" cy="430887"/>
          </a:xfrm>
          <a:prstGeom prst="rect">
            <a:avLst/>
          </a:prstGeom>
          <a:noFill/>
        </p:spPr>
        <p:txBody>
          <a:bodyPr wrap="square" rtlCol="0">
            <a:spAutoFit/>
          </a:bodyPr>
          <a:lstStyle/>
          <a:p>
            <a:r>
              <a:rPr lang="en-US" sz="1100" dirty="0"/>
              <a:t>Source: </a:t>
            </a:r>
            <a:r>
              <a:rPr lang="en-US" sz="1100" dirty="0" smtClean="0"/>
              <a:t>COTRI ANALYTICS  </a:t>
            </a:r>
          </a:p>
          <a:p>
            <a:r>
              <a:rPr lang="en-US" sz="1100" dirty="0" smtClean="0"/>
              <a:t>UNWTO Tourism Highlights 2011-2018</a:t>
            </a:r>
            <a:endParaRPr lang="en-US" sz="1100" dirty="0"/>
          </a:p>
        </p:txBody>
      </p:sp>
      <p:sp>
        <p:nvSpPr>
          <p:cNvPr id="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1" name="Datumsplatzhalter 5">
            <a:extLst>
              <a:ext uri="{FF2B5EF4-FFF2-40B4-BE49-F238E27FC236}">
                <a16:creationId xmlns:a16="http://schemas.microsoft.com/office/drawing/2014/main" id="{6B67B000-2C76-45CB-A416-2819BD3B9685}"/>
              </a:ext>
            </a:extLst>
          </p:cNvPr>
          <p:cNvSpPr>
            <a:spLocks noGrp="1"/>
          </p:cNvSpPr>
          <p:nvPr>
            <p:ph type="dt" sz="half" idx="10"/>
          </p:nvPr>
        </p:nvSpPr>
        <p:spPr>
          <a:xfrm>
            <a:off x="7234209" y="6450883"/>
            <a:ext cx="3140381" cy="365125"/>
          </a:xfrm>
        </p:spPr>
        <p:txBody>
          <a:bodyPr/>
          <a:lstStyle/>
          <a:p>
            <a:pPr algn="r"/>
            <a:r>
              <a:rPr lang="en-US" dirty="0" smtClean="0">
                <a:solidFill>
                  <a:schemeClr val="tx1"/>
                </a:solidFill>
              </a:rPr>
              <a:t>2019</a:t>
            </a:r>
            <a:endParaRPr lang="en-US" dirty="0">
              <a:solidFill>
                <a:schemeClr val="tx1"/>
              </a:solidFill>
            </a:endParaRPr>
          </a:p>
        </p:txBody>
      </p:sp>
      <p:sp>
        <p:nvSpPr>
          <p:cNvPr id="12"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chemeClr val="tx1"/>
                </a:solidFill>
              </a:rPr>
              <a:t>www.china-outbound.com</a:t>
            </a:r>
            <a:endParaRPr lang="en-US" dirty="0">
              <a:solidFill>
                <a:schemeClr val="tx1"/>
              </a:solidFill>
            </a:endParaRPr>
          </a:p>
        </p:txBody>
      </p:sp>
      <p:graphicFrame>
        <p:nvGraphicFramePr>
          <p:cNvPr id="17" name="Diagramm 16"/>
          <p:cNvGraphicFramePr>
            <a:graphicFrameLocks/>
          </p:cNvGraphicFramePr>
          <p:nvPr>
            <p:extLst>
              <p:ext uri="{D42A27DB-BD31-4B8C-83A1-F6EECF244321}">
                <p14:modId xmlns:p14="http://schemas.microsoft.com/office/powerpoint/2010/main" val="2540561968"/>
              </p:ext>
            </p:extLst>
          </p:nvPr>
        </p:nvGraphicFramePr>
        <p:xfrm>
          <a:off x="361215" y="119817"/>
          <a:ext cx="11494454" cy="5430562"/>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0">
            <a:extLst>
              <a:ext uri="{FF2B5EF4-FFF2-40B4-BE49-F238E27FC236}">
                <a16:creationId xmlns:a16="http://schemas.microsoft.com/office/drawing/2014/main" id="{C8A68296-D338-4032-A136-74699F5D97D3}"/>
              </a:ext>
            </a:extLst>
          </p:cNvPr>
          <p:cNvCxnSpPr>
            <a:cxnSpLocks/>
          </p:cNvCxnSpPr>
          <p:nvPr/>
        </p:nvCxnSpPr>
        <p:spPr>
          <a:xfrm>
            <a:off x="0" y="1161341"/>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69764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263BA3-2B9B-4A11-B922-5487A3792D5F}"/>
              </a:ext>
            </a:extLst>
          </p:cNvPr>
          <p:cNvSpPr>
            <a:spLocks noGrp="1"/>
          </p:cNvSpPr>
          <p:nvPr>
            <p:ph type="ftr" sz="quarter" idx="11"/>
          </p:nvPr>
        </p:nvSpPr>
        <p:spPr>
          <a:xfrm>
            <a:off x="4038600" y="6356350"/>
            <a:ext cx="4114799" cy="365125"/>
          </a:xfrm>
        </p:spPr>
        <p:txBody>
          <a:bodyPr/>
          <a:lstStyle/>
          <a:p>
            <a:r>
              <a:rPr lang="en-US"/>
              <a:t>www.china-outbound.com</a:t>
            </a:r>
          </a:p>
        </p:txBody>
      </p:sp>
      <p:sp>
        <p:nvSpPr>
          <p:cNvPr id="13" name="Rectangle 12">
            <a:extLst>
              <a:ext uri="{FF2B5EF4-FFF2-40B4-BE49-F238E27FC236}">
                <a16:creationId xmlns:a16="http://schemas.microsoft.com/office/drawing/2014/main" id="{66136E97-EEA2-43C0-B919-40C6B551A804}"/>
              </a:ext>
            </a:extLst>
          </p:cNvPr>
          <p:cNvSpPr/>
          <p:nvPr/>
        </p:nvSpPr>
        <p:spPr>
          <a:xfrm>
            <a:off x="3679371" y="521162"/>
            <a:ext cx="4833256" cy="369332"/>
          </a:xfrm>
          <a:prstGeom prst="rect">
            <a:avLst/>
          </a:prstGeom>
        </p:spPr>
        <p:txBody>
          <a:bodyPr wrap="square">
            <a:spAutoFit/>
          </a:bodyPr>
          <a:lstStyle/>
          <a:p>
            <a:pPr algn="just">
              <a:spcBef>
                <a:spcPts val="600"/>
              </a:spcBef>
              <a:spcAft>
                <a:spcPts val="600"/>
              </a:spcAft>
            </a:pPr>
            <a:r>
              <a:rPr lang="en-US" b="1" cap="small" spc="25" dirty="0">
                <a:solidFill>
                  <a:srgbClr val="C00000"/>
                </a:solidFill>
                <a:ea typeface="Times New Roman" panose="02020603050405020304" pitchFamily="18" charset="0"/>
                <a:cs typeface="Times New Roman" panose="02020603050405020304" pitchFamily="18" charset="0"/>
              </a:rPr>
              <a:t>Top 15 Most Preferred Destinations 2010-2018</a:t>
            </a:r>
            <a:endParaRPr lang="x-none" dirty="0">
              <a:ea typeface="Times New Roman" panose="02020603050405020304" pitchFamily="18" charset="0"/>
              <a:cs typeface="Times New Roman" panose="02020603050405020304" pitchFamily="18"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454711612"/>
              </p:ext>
            </p:extLst>
          </p:nvPr>
        </p:nvGraphicFramePr>
        <p:xfrm>
          <a:off x="255371" y="1267744"/>
          <a:ext cx="10774072" cy="4147376"/>
        </p:xfrm>
        <a:graphic>
          <a:graphicData uri="http://schemas.openxmlformats.org/drawingml/2006/table">
            <a:tbl>
              <a:tblPr firstRow="1" firstCol="1" bandRow="1"/>
              <a:tblGrid>
                <a:gridCol w="569234">
                  <a:extLst>
                    <a:ext uri="{9D8B030D-6E8A-4147-A177-3AD203B41FA5}">
                      <a16:colId xmlns:a16="http://schemas.microsoft.com/office/drawing/2014/main" val="20000"/>
                    </a:ext>
                  </a:extLst>
                </a:gridCol>
                <a:gridCol w="1327466">
                  <a:extLst>
                    <a:ext uri="{9D8B030D-6E8A-4147-A177-3AD203B41FA5}">
                      <a16:colId xmlns:a16="http://schemas.microsoft.com/office/drawing/2014/main" val="20001"/>
                    </a:ext>
                  </a:extLst>
                </a:gridCol>
                <a:gridCol w="1268196">
                  <a:extLst>
                    <a:ext uri="{9D8B030D-6E8A-4147-A177-3AD203B41FA5}">
                      <a16:colId xmlns:a16="http://schemas.microsoft.com/office/drawing/2014/main" val="20002"/>
                    </a:ext>
                  </a:extLst>
                </a:gridCol>
                <a:gridCol w="1268196">
                  <a:extLst>
                    <a:ext uri="{9D8B030D-6E8A-4147-A177-3AD203B41FA5}">
                      <a16:colId xmlns:a16="http://schemas.microsoft.com/office/drawing/2014/main" val="20003"/>
                    </a:ext>
                  </a:extLst>
                </a:gridCol>
                <a:gridCol w="1268196">
                  <a:extLst>
                    <a:ext uri="{9D8B030D-6E8A-4147-A177-3AD203B41FA5}">
                      <a16:colId xmlns:a16="http://schemas.microsoft.com/office/drawing/2014/main" val="20004"/>
                    </a:ext>
                  </a:extLst>
                </a:gridCol>
                <a:gridCol w="1268196">
                  <a:extLst>
                    <a:ext uri="{9D8B030D-6E8A-4147-A177-3AD203B41FA5}">
                      <a16:colId xmlns:a16="http://schemas.microsoft.com/office/drawing/2014/main" val="20005"/>
                    </a:ext>
                  </a:extLst>
                </a:gridCol>
                <a:gridCol w="1268196">
                  <a:extLst>
                    <a:ext uri="{9D8B030D-6E8A-4147-A177-3AD203B41FA5}">
                      <a16:colId xmlns:a16="http://schemas.microsoft.com/office/drawing/2014/main" val="20006"/>
                    </a:ext>
                  </a:extLst>
                </a:gridCol>
                <a:gridCol w="1268196">
                  <a:extLst>
                    <a:ext uri="{9D8B030D-6E8A-4147-A177-3AD203B41FA5}">
                      <a16:colId xmlns:a16="http://schemas.microsoft.com/office/drawing/2014/main" val="20007"/>
                    </a:ext>
                  </a:extLst>
                </a:gridCol>
                <a:gridCol w="1268196">
                  <a:extLst>
                    <a:ext uri="{9D8B030D-6E8A-4147-A177-3AD203B41FA5}">
                      <a16:colId xmlns:a16="http://schemas.microsoft.com/office/drawing/2014/main" val="20008"/>
                    </a:ext>
                  </a:extLst>
                </a:gridCol>
              </a:tblGrid>
              <a:tr h="262380">
                <a:tc>
                  <a:txBody>
                    <a:bodyPr/>
                    <a:lstStyle/>
                    <a:p>
                      <a:pPr marL="0" marR="0" algn="just">
                        <a:spcBef>
                          <a:spcPts val="600"/>
                        </a:spcBef>
                        <a:spcAft>
                          <a:spcPts val="0"/>
                        </a:spcAft>
                      </a:pPr>
                      <a:r>
                        <a:rPr lang="en-GB" sz="1200" b="1" dirty="0">
                          <a:solidFill>
                            <a:srgbClr val="FFFFFF"/>
                          </a:solidFill>
                          <a:effectLst/>
                          <a:latin typeface="Calibri  (Überschriften)"/>
                          <a:ea typeface="MS Mincho" panose="02020609040205080304" pitchFamily="49" charset="-128"/>
                          <a:cs typeface="Calibri Light" panose="020F0302020204030204" pitchFamily="34" charset="0"/>
                        </a:rPr>
                        <a:t> </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dirty="0">
                          <a:solidFill>
                            <a:srgbClr val="FFFFFF"/>
                          </a:solidFill>
                          <a:effectLst/>
                          <a:latin typeface="Calibri  (Überschriften)"/>
                          <a:ea typeface="MS Mincho" panose="02020609040205080304" pitchFamily="49" charset="-128"/>
                          <a:cs typeface="Calibri Light" panose="020F0302020204030204" pitchFamily="34" charset="0"/>
                        </a:rPr>
                        <a:t>2011</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2012</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2013</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2014</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2015</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2016</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dirty="0">
                          <a:solidFill>
                            <a:srgbClr val="FFFFFF"/>
                          </a:solidFill>
                          <a:effectLst/>
                          <a:latin typeface="Calibri  (Überschriften)"/>
                          <a:ea typeface="MS Mincho" panose="02020609040205080304" pitchFamily="49" charset="-128"/>
                          <a:cs typeface="Calibri Light" panose="020F0302020204030204" pitchFamily="34" charset="0"/>
                        </a:rPr>
                        <a:t>2017</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0" marR="0" algn="ctr">
                        <a:spcBef>
                          <a:spcPts val="600"/>
                        </a:spcBef>
                        <a:spcAft>
                          <a:spcPts val="0"/>
                        </a:spcAft>
                      </a:pPr>
                      <a:r>
                        <a:rPr lang="en-GB" sz="1200">
                          <a:solidFill>
                            <a:srgbClr val="FFFFFF"/>
                          </a:solidFill>
                          <a:effectLst/>
                          <a:latin typeface="Calibri  (Überschriften)"/>
                          <a:ea typeface="MS Mincho" panose="02020609040205080304" pitchFamily="49" charset="-128"/>
                          <a:cs typeface="Calibri Light" panose="020F0302020204030204" pitchFamily="34" charset="0"/>
                        </a:rPr>
                        <a:t>2018</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Hong Kong</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Hong Kong</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Hong Kong</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Hong Kong</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Hong Kong</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Hong Kong</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Hong Kong</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Hong Kong</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2</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Macau</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Macau</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Macau</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Macau</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Macau</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Macau</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Macau</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Macau</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2"/>
                  </a:ext>
                </a:extLst>
              </a:tr>
              <a:tr h="26015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3</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South Korea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South Korea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Thailand</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South Korea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Thailand</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Thailand</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Thailand</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Thailand</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3"/>
                  </a:ext>
                </a:extLst>
              </a:tr>
              <a:tr h="26645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4</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Taiwan</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Thailand</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South Korea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Thailand</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South Korea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South Korea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Japan</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Japan</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4"/>
                  </a:ext>
                </a:extLst>
              </a:tr>
              <a:tr h="234669">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5</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Thailand</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Taiwan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Taiwan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Taiwan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Japan</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Japan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South Korea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Vietnam</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5"/>
                  </a:ext>
                </a:extLst>
              </a:tr>
              <a:tr h="210393">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6</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Singapore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Singapore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Singapore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Japan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Taiwan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Taiwan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Vietnam</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South Korea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6"/>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7</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Vietnam</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Vietnam</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USA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USA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Singapore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7"/>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8</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Vietnam</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France</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Singapore</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Singapore</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USA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8"/>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9</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Japan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Italy</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Vietnam</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Italy</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9"/>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10</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USA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Vietnam</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Singapore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Singapore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Taiwan</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Taiwan</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10"/>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11</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Japan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Japan</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Vietnam</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Italy</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11"/>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12</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Italy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Malaysia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France</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France</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12"/>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13</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Indonesia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Indonesia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Indonesia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13"/>
                  </a:ext>
                </a:extLst>
              </a:tr>
              <a:tr h="249884">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14</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Indonesia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Indonesia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Germany</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Cambodia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14"/>
                  </a:ext>
                </a:extLst>
              </a:tr>
              <a:tr h="414486">
                <a:tc>
                  <a:txBody>
                    <a:bodyPr/>
                    <a:lstStyle/>
                    <a:p>
                      <a:pPr marL="0" marR="0" algn="ctr">
                        <a:spcBef>
                          <a:spcPts val="600"/>
                        </a:spcBef>
                        <a:spcAft>
                          <a:spcPts val="0"/>
                        </a:spcAft>
                      </a:pPr>
                      <a:r>
                        <a:rPr lang="en-GB" sz="1200" b="1">
                          <a:effectLst/>
                          <a:latin typeface="Calibri  (Überschriften)"/>
                          <a:ea typeface="MS Mincho" panose="02020609040205080304" pitchFamily="49" charset="-128"/>
                          <a:cs typeface="Calibri Light" panose="020F0302020204030204" pitchFamily="34" charset="0"/>
                        </a:rPr>
                        <a:t>15</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Australia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Indonesia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Indonesia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Indonesia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Switzerland</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a:effectLst/>
                          <a:latin typeface="Calibri  (Überschriften)"/>
                          <a:ea typeface="MS Mincho" panose="02020609040205080304" pitchFamily="49" charset="-128"/>
                          <a:cs typeface="Calibri Light" panose="020F0302020204030204" pitchFamily="34" charset="0"/>
                        </a:rPr>
                        <a:t>Russia</a:t>
                      </a:r>
                      <a:endParaRPr lang="en-US" sz="140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marL="0" marR="0" algn="ctr">
                        <a:spcBef>
                          <a:spcPts val="600"/>
                        </a:spcBef>
                        <a:spcAft>
                          <a:spcPts val="0"/>
                        </a:spcAft>
                      </a:pPr>
                      <a:r>
                        <a:rPr lang="en-GB" sz="1200" dirty="0">
                          <a:effectLst/>
                          <a:latin typeface="Calibri  (Überschriften)"/>
                          <a:ea typeface="MS Mincho" panose="02020609040205080304" pitchFamily="49" charset="-128"/>
                          <a:cs typeface="Calibri Light" panose="020F0302020204030204" pitchFamily="34" charset="0"/>
                        </a:rPr>
                        <a:t>Russia</a:t>
                      </a:r>
                      <a:endParaRPr lang="en-US" sz="1400" dirty="0">
                        <a:effectLst/>
                        <a:latin typeface="Calibri  (Überschriften)"/>
                        <a:ea typeface="MS Mincho" panose="02020609040205080304" pitchFamily="49" charset="-128"/>
                        <a:cs typeface="Calibri Light" panose="020F0302020204030204" pitchFamily="34" charset="0"/>
                      </a:endParaRPr>
                    </a:p>
                  </a:txBody>
                  <a:tcPr marL="79383" marR="79383"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15"/>
                  </a:ext>
                </a:extLst>
              </a:tr>
            </a:tbl>
          </a:graphicData>
        </a:graphic>
      </p:graphicFrame>
      <p:sp>
        <p:nvSpPr>
          <p:cNvPr id="6"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8" name="Datumsplatzhalter 5">
            <a:extLst>
              <a:ext uri="{FF2B5EF4-FFF2-40B4-BE49-F238E27FC236}">
                <a16:creationId xmlns:a16="http://schemas.microsoft.com/office/drawing/2014/main" id="{6B67B000-2C76-45CB-A416-2819BD3B9685}"/>
              </a:ext>
            </a:extLst>
          </p:cNvPr>
          <p:cNvSpPr>
            <a:spLocks noGrp="1"/>
          </p:cNvSpPr>
          <p:nvPr>
            <p:ph type="dt" sz="half" idx="10"/>
          </p:nvPr>
        </p:nvSpPr>
        <p:spPr>
          <a:xfrm>
            <a:off x="7234209" y="6450883"/>
            <a:ext cx="3140381" cy="365125"/>
          </a:xfrm>
        </p:spPr>
        <p:txBody>
          <a:bodyPr/>
          <a:lstStyle/>
          <a:p>
            <a:pPr algn="r"/>
            <a:r>
              <a:rPr lang="en-US" dirty="0">
                <a:solidFill>
                  <a:schemeClr val="tx1"/>
                </a:solidFill>
              </a:rPr>
              <a:t>2019</a:t>
            </a:r>
          </a:p>
        </p:txBody>
      </p:sp>
      <p:sp>
        <p:nvSpPr>
          <p:cNvPr id="9"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cxnSp>
        <p:nvCxnSpPr>
          <p:cNvPr id="3" name="Gerader Verbinder 2"/>
          <p:cNvCxnSpPr/>
          <p:nvPr/>
        </p:nvCxnSpPr>
        <p:spPr>
          <a:xfrm>
            <a:off x="255371" y="2985961"/>
            <a:ext cx="10774072" cy="809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255371" y="3975904"/>
            <a:ext cx="10774072" cy="809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33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5E2310-685B-42B6-BB88-72CB1E1A5254}"/>
              </a:ext>
            </a:extLst>
          </p:cNvPr>
          <p:cNvSpPr>
            <a:spLocks noGrp="1"/>
          </p:cNvSpPr>
          <p:nvPr>
            <p:ph type="ftr" sz="quarter" idx="11"/>
          </p:nvPr>
        </p:nvSpPr>
        <p:spPr/>
        <p:txBody>
          <a:bodyPr/>
          <a:lstStyle/>
          <a:p>
            <a:r>
              <a:rPr lang="en-US"/>
              <a:t>www.china-outbound.com</a:t>
            </a:r>
          </a:p>
        </p:txBody>
      </p:sp>
      <p:sp>
        <p:nvSpPr>
          <p:cNvPr id="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1" name="Datumsplatzhalter 5">
            <a:extLst>
              <a:ext uri="{FF2B5EF4-FFF2-40B4-BE49-F238E27FC236}">
                <a16:creationId xmlns:a16="http://schemas.microsoft.com/office/drawing/2014/main" id="{6B67B000-2C76-45CB-A416-2819BD3B9685}"/>
              </a:ext>
            </a:extLst>
          </p:cNvPr>
          <p:cNvSpPr>
            <a:spLocks noGrp="1"/>
          </p:cNvSpPr>
          <p:nvPr>
            <p:ph type="dt" sz="half" idx="10"/>
          </p:nvPr>
        </p:nvSpPr>
        <p:spPr>
          <a:xfrm>
            <a:off x="7234209" y="6450883"/>
            <a:ext cx="3140381" cy="365125"/>
          </a:xfrm>
        </p:spPr>
        <p:txBody>
          <a:bodyPr/>
          <a:lstStyle/>
          <a:p>
            <a:pPr algn="r"/>
            <a:r>
              <a:rPr lang="en-US" dirty="0">
                <a:solidFill>
                  <a:schemeClr val="tx1"/>
                </a:solidFill>
              </a:rPr>
              <a:t>2019</a:t>
            </a:r>
          </a:p>
        </p:txBody>
      </p:sp>
      <p:sp>
        <p:nvSpPr>
          <p:cNvPr id="12"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
        <p:nvSpPr>
          <p:cNvPr id="2" name="Pfeil nach rechts 1"/>
          <p:cNvSpPr/>
          <p:nvPr/>
        </p:nvSpPr>
        <p:spPr>
          <a:xfrm>
            <a:off x="631179" y="954860"/>
            <a:ext cx="11175101" cy="825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1997-2014			2015-2019	                        2020-&gt;	</a:t>
            </a:r>
            <a:endParaRPr lang="de-DE" dirty="0"/>
          </a:p>
        </p:txBody>
      </p:sp>
      <p:sp>
        <p:nvSpPr>
          <p:cNvPr id="18" name="Rechteck 17"/>
          <p:cNvSpPr/>
          <p:nvPr/>
        </p:nvSpPr>
        <p:spPr>
          <a:xfrm>
            <a:off x="643145" y="1766993"/>
            <a:ext cx="3961223" cy="4530471"/>
          </a:xfrm>
          <a:prstGeom prst="rect">
            <a:avLst/>
          </a:prstGeom>
        </p:spPr>
        <p:txBody>
          <a:bodyPr wrap="square">
            <a:spAutoFit/>
          </a:bodyPr>
          <a:lstStyle/>
          <a:p>
            <a:pPr algn="just">
              <a:lnSpc>
                <a:spcPct val="115000"/>
              </a:lnSpc>
              <a:spcBef>
                <a:spcPts val="600"/>
              </a:spcBef>
              <a:spcAft>
                <a:spcPts val="0"/>
              </a:spcAft>
            </a:pPr>
            <a:r>
              <a:rPr lang="en-GB" dirty="0" smtClean="0">
                <a:ea typeface="MS Mincho" panose="02020609040205080304" pitchFamily="49" charset="-128"/>
                <a:cs typeface="Calibri Light" panose="020F0302020204030204" pitchFamily="34" charset="0"/>
              </a:rPr>
              <a:t>First Wave</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Start of Approved Destination Status system, visa necessary</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Growth from less than 10 million border crossings to more than 100 million</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Limited information available</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Limited connectivity</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Mostly package tour group travel</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Main sights in main destinations</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Sightseeing and shopping</a:t>
            </a:r>
          </a:p>
          <a:p>
            <a:pPr marL="285750" indent="-285750" algn="just">
              <a:lnSpc>
                <a:spcPct val="115000"/>
              </a:lnSpc>
              <a:spcBef>
                <a:spcPts val="600"/>
              </a:spcBef>
              <a:spcAft>
                <a:spcPts val="0"/>
              </a:spcAft>
              <a:buFont typeface="Arial" panose="020B0604020202020204" pitchFamily="34" charset="0"/>
              <a:buChar char="•"/>
            </a:pPr>
            <a:r>
              <a:rPr lang="en-GB" dirty="0" smtClean="0">
                <a:effectLst/>
                <a:ea typeface="MS Mincho" panose="02020609040205080304" pitchFamily="49" charset="-128"/>
                <a:cs typeface="Calibri Light" panose="020F0302020204030204" pitchFamily="34" charset="0"/>
              </a:rPr>
              <a:t>Outbound travel exceptional activity</a:t>
            </a:r>
            <a:endParaRPr lang="en-US" dirty="0">
              <a:effectLst/>
              <a:ea typeface="MS Mincho" panose="02020609040205080304" pitchFamily="49" charset="-128"/>
              <a:cs typeface="Calibri Light" panose="020F0302020204030204" pitchFamily="34" charset="0"/>
            </a:endParaRPr>
          </a:p>
        </p:txBody>
      </p:sp>
      <p:sp>
        <p:nvSpPr>
          <p:cNvPr id="13" name="Titel 1"/>
          <p:cNvSpPr>
            <a:spLocks noGrp="1"/>
          </p:cNvSpPr>
          <p:nvPr>
            <p:ph type="title"/>
          </p:nvPr>
        </p:nvSpPr>
        <p:spPr>
          <a:xfrm>
            <a:off x="286942" y="-57150"/>
            <a:ext cx="11519338" cy="1325563"/>
          </a:xfrm>
        </p:spPr>
        <p:txBody>
          <a:bodyPr/>
          <a:lstStyle/>
          <a:p>
            <a:pPr algn="ctr"/>
            <a:r>
              <a:rPr lang="en-GB" sz="4000" b="1" dirty="0" smtClean="0"/>
              <a:t>China’s Outbound Tourism </a:t>
            </a:r>
            <a:r>
              <a:rPr lang="en-GB" sz="4000" b="1" dirty="0" smtClean="0"/>
              <a:t>entering the Third Wave</a:t>
            </a:r>
            <a:endParaRPr lang="en-GB" b="1" dirty="0"/>
          </a:p>
        </p:txBody>
      </p:sp>
      <p:cxnSp>
        <p:nvCxnSpPr>
          <p:cNvPr id="14" name="Straight Connector 10">
            <a:extLst>
              <a:ext uri="{FF2B5EF4-FFF2-40B4-BE49-F238E27FC236}">
                <a16:creationId xmlns:a16="http://schemas.microsoft.com/office/drawing/2014/main" id="{C8A68296-D338-4032-A136-74699F5D97D3}"/>
              </a:ext>
            </a:extLst>
          </p:cNvPr>
          <p:cNvCxnSpPr>
            <a:cxnSpLocks/>
          </p:cNvCxnSpPr>
          <p:nvPr/>
        </p:nvCxnSpPr>
        <p:spPr>
          <a:xfrm>
            <a:off x="0" y="891920"/>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0304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5E2310-685B-42B6-BB88-72CB1E1A5254}"/>
              </a:ext>
            </a:extLst>
          </p:cNvPr>
          <p:cNvSpPr>
            <a:spLocks noGrp="1"/>
          </p:cNvSpPr>
          <p:nvPr>
            <p:ph type="ftr" sz="quarter" idx="11"/>
          </p:nvPr>
        </p:nvSpPr>
        <p:spPr/>
        <p:txBody>
          <a:bodyPr/>
          <a:lstStyle/>
          <a:p>
            <a:r>
              <a:rPr lang="en-US"/>
              <a:t>www.china-outbound.com</a:t>
            </a:r>
          </a:p>
        </p:txBody>
      </p:sp>
      <p:sp>
        <p:nvSpPr>
          <p:cNvPr id="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1" name="Datumsplatzhalter 5">
            <a:extLst>
              <a:ext uri="{FF2B5EF4-FFF2-40B4-BE49-F238E27FC236}">
                <a16:creationId xmlns:a16="http://schemas.microsoft.com/office/drawing/2014/main" id="{6B67B000-2C76-45CB-A416-2819BD3B9685}"/>
              </a:ext>
            </a:extLst>
          </p:cNvPr>
          <p:cNvSpPr>
            <a:spLocks noGrp="1"/>
          </p:cNvSpPr>
          <p:nvPr>
            <p:ph type="dt" sz="half" idx="10"/>
          </p:nvPr>
        </p:nvSpPr>
        <p:spPr>
          <a:xfrm>
            <a:off x="7234209" y="6450883"/>
            <a:ext cx="3140381" cy="365125"/>
          </a:xfrm>
        </p:spPr>
        <p:txBody>
          <a:bodyPr/>
          <a:lstStyle/>
          <a:p>
            <a:pPr algn="r"/>
            <a:r>
              <a:rPr lang="en-US" dirty="0">
                <a:solidFill>
                  <a:schemeClr val="tx1"/>
                </a:solidFill>
              </a:rPr>
              <a:t>2019</a:t>
            </a:r>
          </a:p>
        </p:txBody>
      </p:sp>
      <p:sp>
        <p:nvSpPr>
          <p:cNvPr id="12"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
        <p:nvSpPr>
          <p:cNvPr id="17" name="Rechteck 16"/>
          <p:cNvSpPr/>
          <p:nvPr/>
        </p:nvSpPr>
        <p:spPr>
          <a:xfrm>
            <a:off x="4397627" y="1766993"/>
            <a:ext cx="3824717" cy="4849020"/>
          </a:xfrm>
          <a:prstGeom prst="rect">
            <a:avLst/>
          </a:prstGeom>
        </p:spPr>
        <p:txBody>
          <a:bodyPr wrap="square">
            <a:spAutoFit/>
          </a:bodyPr>
          <a:lstStyle/>
          <a:p>
            <a:pPr algn="just">
              <a:lnSpc>
                <a:spcPct val="115000"/>
              </a:lnSpc>
              <a:spcBef>
                <a:spcPts val="600"/>
              </a:spcBef>
              <a:spcAft>
                <a:spcPts val="0"/>
              </a:spcAft>
            </a:pPr>
            <a:r>
              <a:rPr lang="en-GB" b="1" dirty="0" smtClean="0">
                <a:ea typeface="MS Mincho" panose="02020609040205080304" pitchFamily="49" charset="-128"/>
                <a:cs typeface="Calibri Light" panose="020F0302020204030204" pitchFamily="34" charset="0"/>
              </a:rPr>
              <a:t>Second Wave</a:t>
            </a: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ADS disappears, start </a:t>
            </a:r>
            <a:r>
              <a:rPr lang="en-GB" b="1" dirty="0">
                <a:solidFill>
                  <a:prstClr val="black"/>
                </a:solidFill>
                <a:ea typeface="MS Mincho" panose="02020609040205080304" pitchFamily="49" charset="-128"/>
                <a:cs typeface="Calibri Light" panose="020F0302020204030204" pitchFamily="34" charset="0"/>
              </a:rPr>
              <a:t>of </a:t>
            </a:r>
            <a:r>
              <a:rPr lang="en-GB" b="1" dirty="0" smtClean="0">
                <a:solidFill>
                  <a:prstClr val="black"/>
                </a:solidFill>
                <a:ea typeface="MS Mincho" panose="02020609040205080304" pitchFamily="49" charset="-128"/>
                <a:cs typeface="Calibri Light" panose="020F0302020204030204" pitchFamily="34" charset="0"/>
              </a:rPr>
              <a:t>multiple visa / </a:t>
            </a:r>
            <a:r>
              <a:rPr lang="en-GB" b="1" dirty="0" err="1" smtClean="0">
                <a:solidFill>
                  <a:prstClr val="black"/>
                </a:solidFill>
                <a:ea typeface="MS Mincho" panose="02020609040205080304" pitchFamily="49" charset="-128"/>
                <a:cs typeface="Calibri Light" panose="020F0302020204030204" pitchFamily="34" charset="0"/>
              </a:rPr>
              <a:t>eVisa</a:t>
            </a:r>
            <a:r>
              <a:rPr lang="en-GB" b="1" dirty="0" smtClean="0">
                <a:solidFill>
                  <a:prstClr val="black"/>
                </a:solidFill>
                <a:ea typeface="MS Mincho" panose="02020609040205080304" pitchFamily="49" charset="-128"/>
                <a:cs typeface="Calibri Light" panose="020F0302020204030204" pitchFamily="34" charset="0"/>
              </a:rPr>
              <a:t> / visa-free travel </a:t>
            </a: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Growth from 100 million </a:t>
            </a:r>
            <a:r>
              <a:rPr lang="en-GB" b="1" dirty="0">
                <a:solidFill>
                  <a:prstClr val="black"/>
                </a:solidFill>
                <a:ea typeface="MS Mincho" panose="02020609040205080304" pitchFamily="49" charset="-128"/>
                <a:cs typeface="Calibri Light" panose="020F0302020204030204" pitchFamily="34" charset="0"/>
              </a:rPr>
              <a:t>border crossings to </a:t>
            </a:r>
            <a:r>
              <a:rPr lang="en-GB" b="1" dirty="0" smtClean="0">
                <a:solidFill>
                  <a:prstClr val="black"/>
                </a:solidFill>
                <a:ea typeface="MS Mincho" panose="02020609040205080304" pitchFamily="49" charset="-128"/>
                <a:cs typeface="Calibri Light" panose="020F0302020204030204" pitchFamily="34" charset="0"/>
              </a:rPr>
              <a:t>almost 200 </a:t>
            </a:r>
            <a:r>
              <a:rPr lang="en-GB" b="1" dirty="0">
                <a:solidFill>
                  <a:prstClr val="black"/>
                </a:solidFill>
                <a:ea typeface="MS Mincho" panose="02020609040205080304" pitchFamily="49" charset="-128"/>
                <a:cs typeface="Calibri Light" panose="020F0302020204030204" pitchFamily="34" charset="0"/>
              </a:rPr>
              <a:t>million</a:t>
            </a: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Plenty of information, diminished language problem</a:t>
            </a: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Strong growth of connectivity</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1</a:t>
            </a:r>
            <a:r>
              <a:rPr lang="en-GB" b="1" baseline="30000" dirty="0" smtClean="0">
                <a:solidFill>
                  <a:prstClr val="black"/>
                </a:solidFill>
                <a:ea typeface="MS Mincho" panose="02020609040205080304" pitchFamily="49" charset="-128"/>
                <a:cs typeface="Calibri Light" panose="020F0302020204030204" pitchFamily="34" charset="0"/>
              </a:rPr>
              <a:t>st</a:t>
            </a:r>
            <a:r>
              <a:rPr lang="en-GB" b="1" dirty="0" smtClean="0">
                <a:solidFill>
                  <a:prstClr val="black"/>
                </a:solidFill>
                <a:ea typeface="MS Mincho" panose="02020609040205080304" pitchFamily="49" charset="-128"/>
                <a:cs typeface="Calibri Light" panose="020F0302020204030204" pitchFamily="34" charset="0"/>
              </a:rPr>
              <a:t> tier </a:t>
            </a:r>
            <a:r>
              <a:rPr lang="en-GB" b="1" dirty="0" smtClean="0">
                <a:solidFill>
                  <a:prstClr val="black"/>
                </a:solidFill>
                <a:ea typeface="MS Mincho" panose="02020609040205080304" pitchFamily="49" charset="-128"/>
                <a:cs typeface="Calibri Light" panose="020F0302020204030204" pitchFamily="34" charset="0"/>
              </a:rPr>
              <a:t>inhabitants &amp; </a:t>
            </a:r>
            <a:r>
              <a:rPr lang="en-GB" b="1" dirty="0" smtClean="0">
                <a:solidFill>
                  <a:prstClr val="black"/>
                </a:solidFill>
                <a:ea typeface="MS Mincho" panose="02020609040205080304" pitchFamily="49" charset="-128"/>
                <a:cs typeface="Calibri Light" panose="020F0302020204030204" pitchFamily="34" charset="0"/>
              </a:rPr>
              <a:t>millennials mostly FIT / customised trips </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Visiting new destinations</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Special interest / themed tours </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a:solidFill>
                  <a:prstClr val="black"/>
                </a:solidFill>
                <a:ea typeface="MS Mincho" panose="02020609040205080304" pitchFamily="49" charset="-128"/>
                <a:cs typeface="Calibri Light" panose="020F0302020204030204" pitchFamily="34" charset="0"/>
              </a:rPr>
              <a:t>Outbound travel </a:t>
            </a:r>
            <a:r>
              <a:rPr lang="en-GB" b="1" dirty="0" smtClean="0">
                <a:solidFill>
                  <a:prstClr val="black"/>
                </a:solidFill>
                <a:ea typeface="MS Mincho" panose="02020609040205080304" pitchFamily="49" charset="-128"/>
                <a:cs typeface="Calibri Light" panose="020F0302020204030204" pitchFamily="34" charset="0"/>
              </a:rPr>
              <a:t>part of lifestyle </a:t>
            </a:r>
            <a:endParaRPr lang="en-US" b="1" dirty="0">
              <a:solidFill>
                <a:prstClr val="black"/>
              </a:solidFill>
              <a:ea typeface="MS Mincho" panose="02020609040205080304" pitchFamily="49" charset="-128"/>
              <a:cs typeface="Calibri Light" panose="020F0302020204030204" pitchFamily="34" charset="0"/>
            </a:endParaRPr>
          </a:p>
        </p:txBody>
      </p:sp>
      <p:sp>
        <p:nvSpPr>
          <p:cNvPr id="2" name="Pfeil nach rechts 1"/>
          <p:cNvSpPr/>
          <p:nvPr/>
        </p:nvSpPr>
        <p:spPr>
          <a:xfrm>
            <a:off x="631179" y="954860"/>
            <a:ext cx="11175101" cy="825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1997-2014			2015-2019	                        2020-&gt;	</a:t>
            </a:r>
            <a:endParaRPr lang="de-DE" dirty="0"/>
          </a:p>
        </p:txBody>
      </p:sp>
      <p:sp>
        <p:nvSpPr>
          <p:cNvPr id="18" name="Rechteck 17"/>
          <p:cNvSpPr/>
          <p:nvPr/>
        </p:nvSpPr>
        <p:spPr>
          <a:xfrm>
            <a:off x="643145" y="1766993"/>
            <a:ext cx="3642203" cy="4849020"/>
          </a:xfrm>
          <a:prstGeom prst="rect">
            <a:avLst/>
          </a:prstGeom>
        </p:spPr>
        <p:txBody>
          <a:bodyPr wrap="square">
            <a:spAutoFit/>
          </a:bodyPr>
          <a:lstStyle/>
          <a:p>
            <a:pPr algn="just">
              <a:lnSpc>
                <a:spcPct val="115000"/>
              </a:lnSpc>
              <a:spcBef>
                <a:spcPts val="600"/>
              </a:spcBef>
              <a:spcAft>
                <a:spcPts val="0"/>
              </a:spcAft>
            </a:pPr>
            <a:r>
              <a:rPr lang="en-GB" dirty="0" smtClean="0">
                <a:ea typeface="MS Mincho" panose="02020609040205080304" pitchFamily="49" charset="-128"/>
                <a:cs typeface="Calibri Light" panose="020F0302020204030204" pitchFamily="34" charset="0"/>
              </a:rPr>
              <a:t>First Wave</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Start of Approved Destination Status system, visa necessary</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Growth from less than 10 million border crossings to more than 100 million</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Limited information available</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Limited connectivity</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Mostly package tour group travel</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Main sights in main destinations</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Sightseeing and shopping</a:t>
            </a:r>
          </a:p>
          <a:p>
            <a:pPr marL="285750" indent="-285750" algn="just">
              <a:lnSpc>
                <a:spcPct val="115000"/>
              </a:lnSpc>
              <a:spcBef>
                <a:spcPts val="600"/>
              </a:spcBef>
              <a:spcAft>
                <a:spcPts val="0"/>
              </a:spcAft>
              <a:buFont typeface="Arial" panose="020B0604020202020204" pitchFamily="34" charset="0"/>
              <a:buChar char="•"/>
            </a:pPr>
            <a:r>
              <a:rPr lang="en-GB" dirty="0" smtClean="0">
                <a:effectLst/>
                <a:ea typeface="MS Mincho" panose="02020609040205080304" pitchFamily="49" charset="-128"/>
                <a:cs typeface="Calibri Light" panose="020F0302020204030204" pitchFamily="34" charset="0"/>
              </a:rPr>
              <a:t>Outbound travel exceptional activity</a:t>
            </a:r>
            <a:endParaRPr lang="en-US" dirty="0">
              <a:effectLst/>
              <a:ea typeface="MS Mincho" panose="02020609040205080304" pitchFamily="49" charset="-128"/>
              <a:cs typeface="Calibri Light" panose="020F0302020204030204" pitchFamily="34" charset="0"/>
            </a:endParaRPr>
          </a:p>
        </p:txBody>
      </p:sp>
      <p:sp>
        <p:nvSpPr>
          <p:cNvPr id="13" name="Titel 1"/>
          <p:cNvSpPr>
            <a:spLocks noGrp="1"/>
          </p:cNvSpPr>
          <p:nvPr>
            <p:ph type="title"/>
          </p:nvPr>
        </p:nvSpPr>
        <p:spPr>
          <a:xfrm>
            <a:off x="286942" y="-57150"/>
            <a:ext cx="11519338" cy="1325563"/>
          </a:xfrm>
        </p:spPr>
        <p:txBody>
          <a:bodyPr/>
          <a:lstStyle/>
          <a:p>
            <a:pPr algn="ctr"/>
            <a:r>
              <a:rPr lang="en-GB" sz="4000" b="1" dirty="0" smtClean="0"/>
              <a:t>China’s Outbound Tourism </a:t>
            </a:r>
            <a:r>
              <a:rPr lang="en-GB" sz="4000" b="1" dirty="0" smtClean="0"/>
              <a:t>entering the Third Wave</a:t>
            </a:r>
            <a:endParaRPr lang="en-GB" b="1" dirty="0"/>
          </a:p>
        </p:txBody>
      </p:sp>
      <p:cxnSp>
        <p:nvCxnSpPr>
          <p:cNvPr id="14" name="Straight Connector 10">
            <a:extLst>
              <a:ext uri="{FF2B5EF4-FFF2-40B4-BE49-F238E27FC236}">
                <a16:creationId xmlns:a16="http://schemas.microsoft.com/office/drawing/2014/main" id="{C8A68296-D338-4032-A136-74699F5D97D3}"/>
              </a:ext>
            </a:extLst>
          </p:cNvPr>
          <p:cNvCxnSpPr>
            <a:cxnSpLocks/>
          </p:cNvCxnSpPr>
          <p:nvPr/>
        </p:nvCxnSpPr>
        <p:spPr>
          <a:xfrm>
            <a:off x="0" y="891920"/>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926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1BD503-18B0-4032-95DA-C016E696E4AA}"/>
              </a:ext>
            </a:extLst>
          </p:cNvPr>
          <p:cNvSpPr txBox="1"/>
          <p:nvPr/>
        </p:nvSpPr>
        <p:spPr>
          <a:xfrm>
            <a:off x="284672" y="3048667"/>
            <a:ext cx="11550769" cy="1754326"/>
          </a:xfrm>
          <a:prstGeom prst="rect">
            <a:avLst/>
          </a:prstGeom>
          <a:noFill/>
        </p:spPr>
        <p:txBody>
          <a:bodyPr wrap="square" rtlCol="0">
            <a:spAutoFit/>
          </a:bodyPr>
          <a:lstStyle/>
          <a:p>
            <a:pPr algn="ctr">
              <a:tabLst>
                <a:tab pos="1165225" algn="l"/>
              </a:tabLst>
            </a:pPr>
            <a:r>
              <a:rPr lang="en-US" sz="5400" b="1" dirty="0" smtClean="0"/>
              <a:t>INDIA RIDING THE THIRD WAVE OF  </a:t>
            </a:r>
          </a:p>
          <a:p>
            <a:pPr algn="ctr">
              <a:tabLst>
                <a:tab pos="1165225" algn="l"/>
              </a:tabLst>
            </a:pPr>
            <a:r>
              <a:rPr lang="en-US" sz="5400" b="1" dirty="0" smtClean="0"/>
              <a:t>CHINESE </a:t>
            </a:r>
            <a:r>
              <a:rPr lang="en-US" sz="5400" b="1" dirty="0"/>
              <a:t>OUTBOUND </a:t>
            </a:r>
            <a:r>
              <a:rPr lang="en-US" sz="5400" b="1" dirty="0" smtClean="0"/>
              <a:t>TOURISM</a:t>
            </a:r>
            <a:endParaRPr lang="en-US" sz="5400" b="1" dirty="0">
              <a:solidFill>
                <a:srgbClr val="C00000"/>
              </a:solidFill>
            </a:endParaRPr>
          </a:p>
        </p:txBody>
      </p:sp>
      <p:sp>
        <p:nvSpPr>
          <p:cNvPr id="9" name="Rectangle 8">
            <a:extLst>
              <a:ext uri="{FF2B5EF4-FFF2-40B4-BE49-F238E27FC236}">
                <a16:creationId xmlns:a16="http://schemas.microsoft.com/office/drawing/2014/main" id="{9F923349-F7E7-4461-8FDD-24E4EA16492B}"/>
              </a:ext>
            </a:extLst>
          </p:cNvPr>
          <p:cNvSpPr/>
          <p:nvPr/>
        </p:nvSpPr>
        <p:spPr>
          <a:xfrm>
            <a:off x="0" y="6069451"/>
            <a:ext cx="12192000" cy="77178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rgbClr val="C00000"/>
                </a:solidFill>
              </a:rPr>
              <a:t>Prof.</a:t>
            </a:r>
            <a:r>
              <a:rPr lang="en-GB" sz="2000" dirty="0">
                <a:solidFill>
                  <a:srgbClr val="C00000"/>
                </a:solidFill>
              </a:rPr>
              <a:t> </a:t>
            </a:r>
            <a:r>
              <a:rPr lang="en-GB" sz="2000" dirty="0" err="1">
                <a:solidFill>
                  <a:srgbClr val="C00000"/>
                </a:solidFill>
              </a:rPr>
              <a:t>Dr.</a:t>
            </a:r>
            <a:r>
              <a:rPr lang="en-GB" sz="2000" dirty="0">
                <a:solidFill>
                  <a:srgbClr val="C00000"/>
                </a:solidFill>
              </a:rPr>
              <a:t> Wolfgang Georg Arlt FRGS FRAS – </a:t>
            </a:r>
            <a:r>
              <a:rPr lang="en-GB" sz="2000" dirty="0" smtClean="0">
                <a:solidFill>
                  <a:srgbClr val="C00000"/>
                </a:solidFill>
              </a:rPr>
              <a:t>CEO </a:t>
            </a:r>
            <a:r>
              <a:rPr lang="en-GB" sz="2000" dirty="0">
                <a:solidFill>
                  <a:srgbClr val="C00000"/>
                </a:solidFill>
              </a:rPr>
              <a:t>COTRI </a:t>
            </a:r>
            <a:r>
              <a:rPr lang="en-GB" dirty="0">
                <a:solidFill>
                  <a:srgbClr val="C00000"/>
                </a:solidFill>
                <a:latin typeface="Century Gothic" panose="020B0502020202020204" pitchFamily="34" charset="0"/>
              </a:rPr>
              <a:t>		  	                       </a:t>
            </a:r>
            <a:r>
              <a:rPr lang="en-GB" dirty="0" smtClean="0">
                <a:solidFill>
                  <a:srgbClr val="C00000"/>
                </a:solidFill>
                <a:latin typeface="Century Gothic" panose="020B0502020202020204" pitchFamily="34" charset="0"/>
              </a:rPr>
              <a:t>   6</a:t>
            </a:r>
            <a:r>
              <a:rPr lang="en-GB" baseline="30000" dirty="0" smtClean="0">
                <a:solidFill>
                  <a:srgbClr val="C00000"/>
                </a:solidFill>
                <a:latin typeface="Century Gothic" panose="020B0502020202020204" pitchFamily="34" charset="0"/>
              </a:rPr>
              <a:t>th</a:t>
            </a:r>
            <a:r>
              <a:rPr lang="en-GB" dirty="0" smtClean="0">
                <a:solidFill>
                  <a:srgbClr val="C00000"/>
                </a:solidFill>
                <a:latin typeface="Century Gothic" panose="020B0502020202020204" pitchFamily="34" charset="0"/>
              </a:rPr>
              <a:t> December </a:t>
            </a:r>
            <a:r>
              <a:rPr lang="en-GB" sz="2000" dirty="0" smtClean="0">
                <a:solidFill>
                  <a:srgbClr val="C00000"/>
                </a:solidFill>
              </a:rPr>
              <a:t>2019</a:t>
            </a:r>
            <a:endParaRPr lang="en-GB" sz="2000" dirty="0">
              <a:solidFill>
                <a:srgbClr val="C00000"/>
              </a:solidFill>
            </a:endParaRPr>
          </a:p>
        </p:txBody>
      </p:sp>
      <p:cxnSp>
        <p:nvCxnSpPr>
          <p:cNvPr id="11" name="Straight Connector 10">
            <a:extLst>
              <a:ext uri="{FF2B5EF4-FFF2-40B4-BE49-F238E27FC236}">
                <a16:creationId xmlns:a16="http://schemas.microsoft.com/office/drawing/2014/main" id="{C8A68296-D338-4032-A136-74699F5D97D3}"/>
              </a:ext>
            </a:extLst>
          </p:cNvPr>
          <p:cNvCxnSpPr>
            <a:cxnSpLocks/>
          </p:cNvCxnSpPr>
          <p:nvPr/>
        </p:nvCxnSpPr>
        <p:spPr>
          <a:xfrm>
            <a:off x="0" y="202353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7" name="Grafik 6"/>
          <p:cNvPicPr>
            <a:picLocks noChangeAspect="1"/>
          </p:cNvPicPr>
          <p:nvPr/>
        </p:nvPicPr>
        <p:blipFill>
          <a:blip r:embed="rId2"/>
          <a:stretch>
            <a:fillRect/>
          </a:stretch>
        </p:blipFill>
        <p:spPr>
          <a:xfrm>
            <a:off x="6793753" y="565141"/>
            <a:ext cx="5267325" cy="866775"/>
          </a:xfrm>
          <a:prstGeom prst="rect">
            <a:avLst/>
          </a:prstGeom>
        </p:spPr>
      </p:pic>
      <p:pic>
        <p:nvPicPr>
          <p:cNvPr id="2" name="Grafik 1"/>
          <p:cNvPicPr>
            <a:picLocks noChangeAspect="1"/>
          </p:cNvPicPr>
          <p:nvPr/>
        </p:nvPicPr>
        <p:blipFill>
          <a:blip r:embed="rId3"/>
          <a:stretch>
            <a:fillRect/>
          </a:stretch>
        </p:blipFill>
        <p:spPr>
          <a:xfrm>
            <a:off x="284672" y="-38345"/>
            <a:ext cx="3496640" cy="1911906"/>
          </a:xfrm>
          <a:prstGeom prst="rect">
            <a:avLst/>
          </a:prstGeom>
        </p:spPr>
      </p:pic>
    </p:spTree>
    <p:extLst>
      <p:ext uri="{BB962C8B-B14F-4D97-AF65-F5344CB8AC3E}">
        <p14:creationId xmlns:p14="http://schemas.microsoft.com/office/powerpoint/2010/main" val="1867482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5E2310-685B-42B6-BB88-72CB1E1A5254}"/>
              </a:ext>
            </a:extLst>
          </p:cNvPr>
          <p:cNvSpPr>
            <a:spLocks noGrp="1"/>
          </p:cNvSpPr>
          <p:nvPr>
            <p:ph type="ftr" sz="quarter" idx="11"/>
          </p:nvPr>
        </p:nvSpPr>
        <p:spPr/>
        <p:txBody>
          <a:bodyPr/>
          <a:lstStyle/>
          <a:p>
            <a:r>
              <a:rPr lang="en-US"/>
              <a:t>www.china-outbound.com</a:t>
            </a:r>
          </a:p>
        </p:txBody>
      </p:sp>
      <p:sp>
        <p:nvSpPr>
          <p:cNvPr id="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1" name="Datumsplatzhalter 5">
            <a:extLst>
              <a:ext uri="{FF2B5EF4-FFF2-40B4-BE49-F238E27FC236}">
                <a16:creationId xmlns:a16="http://schemas.microsoft.com/office/drawing/2014/main" id="{6B67B000-2C76-45CB-A416-2819BD3B9685}"/>
              </a:ext>
            </a:extLst>
          </p:cNvPr>
          <p:cNvSpPr>
            <a:spLocks noGrp="1"/>
          </p:cNvSpPr>
          <p:nvPr>
            <p:ph type="dt" sz="half" idx="10"/>
          </p:nvPr>
        </p:nvSpPr>
        <p:spPr>
          <a:xfrm>
            <a:off x="7234209" y="6450883"/>
            <a:ext cx="3140381" cy="365125"/>
          </a:xfrm>
        </p:spPr>
        <p:txBody>
          <a:bodyPr/>
          <a:lstStyle/>
          <a:p>
            <a:pPr algn="r"/>
            <a:r>
              <a:rPr lang="en-US" dirty="0">
                <a:solidFill>
                  <a:schemeClr val="tx1"/>
                </a:solidFill>
              </a:rPr>
              <a:t>2019</a:t>
            </a:r>
          </a:p>
        </p:txBody>
      </p:sp>
      <p:sp>
        <p:nvSpPr>
          <p:cNvPr id="12"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
        <p:nvSpPr>
          <p:cNvPr id="17" name="Rechteck 16"/>
          <p:cNvSpPr/>
          <p:nvPr/>
        </p:nvSpPr>
        <p:spPr>
          <a:xfrm>
            <a:off x="4397627" y="1766993"/>
            <a:ext cx="3642203" cy="4849020"/>
          </a:xfrm>
          <a:prstGeom prst="rect">
            <a:avLst/>
          </a:prstGeom>
        </p:spPr>
        <p:txBody>
          <a:bodyPr wrap="square">
            <a:spAutoFit/>
          </a:bodyPr>
          <a:lstStyle/>
          <a:p>
            <a:pPr algn="just">
              <a:lnSpc>
                <a:spcPct val="115000"/>
              </a:lnSpc>
              <a:spcBef>
                <a:spcPts val="600"/>
              </a:spcBef>
              <a:spcAft>
                <a:spcPts val="0"/>
              </a:spcAft>
            </a:pPr>
            <a:r>
              <a:rPr lang="en-GB" dirty="0" smtClean="0">
                <a:ea typeface="MS Mincho" panose="02020609040205080304" pitchFamily="49" charset="-128"/>
                <a:cs typeface="Calibri Light" panose="020F0302020204030204" pitchFamily="34" charset="0"/>
              </a:rPr>
              <a:t>Second Wave</a:t>
            </a:r>
          </a:p>
          <a:p>
            <a:pPr marL="285750" lvl="0" indent="-285750" algn="just">
              <a:lnSpc>
                <a:spcPct val="115000"/>
              </a:lnSpc>
              <a:spcBef>
                <a:spcPts val="600"/>
              </a:spcBef>
              <a:buFont typeface="Arial" panose="020B0604020202020204" pitchFamily="34" charset="0"/>
              <a:buChar char="•"/>
            </a:pPr>
            <a:r>
              <a:rPr lang="en-GB" dirty="0" smtClean="0">
                <a:solidFill>
                  <a:prstClr val="black"/>
                </a:solidFill>
                <a:ea typeface="MS Mincho" panose="02020609040205080304" pitchFamily="49" charset="-128"/>
                <a:cs typeface="Calibri Light" panose="020F0302020204030204" pitchFamily="34" charset="0"/>
              </a:rPr>
              <a:t>ADS disappears, start </a:t>
            </a:r>
            <a:r>
              <a:rPr lang="en-GB" dirty="0">
                <a:solidFill>
                  <a:prstClr val="black"/>
                </a:solidFill>
                <a:ea typeface="MS Mincho" panose="02020609040205080304" pitchFamily="49" charset="-128"/>
                <a:cs typeface="Calibri Light" panose="020F0302020204030204" pitchFamily="34" charset="0"/>
              </a:rPr>
              <a:t>of </a:t>
            </a:r>
            <a:r>
              <a:rPr lang="en-GB" dirty="0" smtClean="0">
                <a:solidFill>
                  <a:prstClr val="black"/>
                </a:solidFill>
                <a:ea typeface="MS Mincho" panose="02020609040205080304" pitchFamily="49" charset="-128"/>
                <a:cs typeface="Calibri Light" panose="020F0302020204030204" pitchFamily="34" charset="0"/>
              </a:rPr>
              <a:t>multiple visa / </a:t>
            </a:r>
            <a:r>
              <a:rPr lang="en-GB" dirty="0" err="1" smtClean="0">
                <a:solidFill>
                  <a:prstClr val="black"/>
                </a:solidFill>
                <a:ea typeface="MS Mincho" panose="02020609040205080304" pitchFamily="49" charset="-128"/>
                <a:cs typeface="Calibri Light" panose="020F0302020204030204" pitchFamily="34" charset="0"/>
              </a:rPr>
              <a:t>eVisa</a:t>
            </a:r>
            <a:r>
              <a:rPr lang="en-GB" dirty="0" smtClean="0">
                <a:solidFill>
                  <a:prstClr val="black"/>
                </a:solidFill>
                <a:ea typeface="MS Mincho" panose="02020609040205080304" pitchFamily="49" charset="-128"/>
                <a:cs typeface="Calibri Light" panose="020F0302020204030204" pitchFamily="34" charset="0"/>
              </a:rPr>
              <a:t> / visa-free travel </a:t>
            </a:r>
          </a:p>
          <a:p>
            <a:pPr marL="285750" lvl="0" indent="-285750" algn="just">
              <a:lnSpc>
                <a:spcPct val="115000"/>
              </a:lnSpc>
              <a:spcBef>
                <a:spcPts val="600"/>
              </a:spcBef>
              <a:buFont typeface="Arial" panose="020B0604020202020204" pitchFamily="34" charset="0"/>
              <a:buChar char="•"/>
            </a:pPr>
            <a:r>
              <a:rPr lang="en-GB" dirty="0" smtClean="0">
                <a:solidFill>
                  <a:prstClr val="black"/>
                </a:solidFill>
                <a:ea typeface="MS Mincho" panose="02020609040205080304" pitchFamily="49" charset="-128"/>
                <a:cs typeface="Calibri Light" panose="020F0302020204030204" pitchFamily="34" charset="0"/>
              </a:rPr>
              <a:t>Growth from 100 million </a:t>
            </a:r>
            <a:r>
              <a:rPr lang="en-GB" dirty="0">
                <a:solidFill>
                  <a:prstClr val="black"/>
                </a:solidFill>
                <a:ea typeface="MS Mincho" panose="02020609040205080304" pitchFamily="49" charset="-128"/>
                <a:cs typeface="Calibri Light" panose="020F0302020204030204" pitchFamily="34" charset="0"/>
              </a:rPr>
              <a:t>border crossings to </a:t>
            </a:r>
            <a:r>
              <a:rPr lang="en-GB" dirty="0" smtClean="0">
                <a:solidFill>
                  <a:prstClr val="black"/>
                </a:solidFill>
                <a:ea typeface="MS Mincho" panose="02020609040205080304" pitchFamily="49" charset="-128"/>
                <a:cs typeface="Calibri Light" panose="020F0302020204030204" pitchFamily="34" charset="0"/>
              </a:rPr>
              <a:t>almost 200 </a:t>
            </a:r>
            <a:r>
              <a:rPr lang="en-GB" dirty="0">
                <a:solidFill>
                  <a:prstClr val="black"/>
                </a:solidFill>
                <a:ea typeface="MS Mincho" panose="02020609040205080304" pitchFamily="49" charset="-128"/>
                <a:cs typeface="Calibri Light" panose="020F0302020204030204" pitchFamily="34" charset="0"/>
              </a:rPr>
              <a:t>million</a:t>
            </a:r>
          </a:p>
          <a:p>
            <a:pPr marL="285750" lvl="0" indent="-285750" algn="just">
              <a:lnSpc>
                <a:spcPct val="115000"/>
              </a:lnSpc>
              <a:spcBef>
                <a:spcPts val="600"/>
              </a:spcBef>
              <a:buFont typeface="Arial" panose="020B0604020202020204" pitchFamily="34" charset="0"/>
              <a:buChar char="•"/>
            </a:pPr>
            <a:r>
              <a:rPr lang="en-GB" dirty="0" smtClean="0">
                <a:solidFill>
                  <a:prstClr val="black"/>
                </a:solidFill>
                <a:ea typeface="MS Mincho" panose="02020609040205080304" pitchFamily="49" charset="-128"/>
                <a:cs typeface="Calibri Light" panose="020F0302020204030204" pitchFamily="34" charset="0"/>
              </a:rPr>
              <a:t>Plenty of information, diminished language problem</a:t>
            </a:r>
          </a:p>
          <a:p>
            <a:pPr marL="285750" lvl="0" indent="-285750" algn="just">
              <a:lnSpc>
                <a:spcPct val="115000"/>
              </a:lnSpc>
              <a:spcBef>
                <a:spcPts val="600"/>
              </a:spcBef>
              <a:buFont typeface="Arial" panose="020B0604020202020204" pitchFamily="34" charset="0"/>
              <a:buChar char="•"/>
            </a:pPr>
            <a:r>
              <a:rPr lang="en-GB" dirty="0" smtClean="0">
                <a:solidFill>
                  <a:prstClr val="black"/>
                </a:solidFill>
                <a:ea typeface="MS Mincho" panose="02020609040205080304" pitchFamily="49" charset="-128"/>
                <a:cs typeface="Calibri Light" panose="020F0302020204030204" pitchFamily="34" charset="0"/>
              </a:rPr>
              <a:t>Strong growth of connectivity</a:t>
            </a:r>
            <a:endParaRPr lang="en-GB"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dirty="0" smtClean="0">
                <a:solidFill>
                  <a:prstClr val="black"/>
                </a:solidFill>
                <a:ea typeface="MS Mincho" panose="02020609040205080304" pitchFamily="49" charset="-128"/>
                <a:cs typeface="Calibri Light" panose="020F0302020204030204" pitchFamily="34" charset="0"/>
              </a:rPr>
              <a:t>1</a:t>
            </a:r>
            <a:r>
              <a:rPr lang="en-GB" baseline="30000" dirty="0" smtClean="0">
                <a:solidFill>
                  <a:prstClr val="black"/>
                </a:solidFill>
                <a:ea typeface="MS Mincho" panose="02020609040205080304" pitchFamily="49" charset="-128"/>
                <a:cs typeface="Calibri Light" panose="020F0302020204030204" pitchFamily="34" charset="0"/>
              </a:rPr>
              <a:t>st</a:t>
            </a:r>
            <a:r>
              <a:rPr lang="en-GB" dirty="0" smtClean="0">
                <a:solidFill>
                  <a:prstClr val="black"/>
                </a:solidFill>
                <a:ea typeface="MS Mincho" panose="02020609040205080304" pitchFamily="49" charset="-128"/>
                <a:cs typeface="Calibri Light" panose="020F0302020204030204" pitchFamily="34" charset="0"/>
              </a:rPr>
              <a:t> tier </a:t>
            </a:r>
            <a:r>
              <a:rPr lang="en-GB" dirty="0" smtClean="0">
                <a:solidFill>
                  <a:prstClr val="black"/>
                </a:solidFill>
                <a:ea typeface="MS Mincho" panose="02020609040205080304" pitchFamily="49" charset="-128"/>
                <a:cs typeface="Calibri Light" panose="020F0302020204030204" pitchFamily="34" charset="0"/>
              </a:rPr>
              <a:t>inhabitants &amp; </a:t>
            </a:r>
            <a:r>
              <a:rPr lang="en-GB" dirty="0" smtClean="0">
                <a:solidFill>
                  <a:prstClr val="black"/>
                </a:solidFill>
                <a:ea typeface="MS Mincho" panose="02020609040205080304" pitchFamily="49" charset="-128"/>
                <a:cs typeface="Calibri Light" panose="020F0302020204030204" pitchFamily="34" charset="0"/>
              </a:rPr>
              <a:t>millennials mostly FIT / customised trips </a:t>
            </a:r>
            <a:endParaRPr lang="en-GB"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dirty="0" smtClean="0">
                <a:solidFill>
                  <a:prstClr val="black"/>
                </a:solidFill>
                <a:ea typeface="MS Mincho" panose="02020609040205080304" pitchFamily="49" charset="-128"/>
                <a:cs typeface="Calibri Light" panose="020F0302020204030204" pitchFamily="34" charset="0"/>
              </a:rPr>
              <a:t>Visiting new destinations</a:t>
            </a:r>
            <a:endParaRPr lang="en-GB"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dirty="0" smtClean="0">
                <a:solidFill>
                  <a:prstClr val="black"/>
                </a:solidFill>
                <a:ea typeface="MS Mincho" panose="02020609040205080304" pitchFamily="49" charset="-128"/>
                <a:cs typeface="Calibri Light" panose="020F0302020204030204" pitchFamily="34" charset="0"/>
              </a:rPr>
              <a:t>Special interest / themed tours </a:t>
            </a:r>
            <a:endParaRPr lang="en-GB"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dirty="0">
                <a:solidFill>
                  <a:prstClr val="black"/>
                </a:solidFill>
                <a:ea typeface="MS Mincho" panose="02020609040205080304" pitchFamily="49" charset="-128"/>
                <a:cs typeface="Calibri Light" panose="020F0302020204030204" pitchFamily="34" charset="0"/>
              </a:rPr>
              <a:t>Outbound travel </a:t>
            </a:r>
            <a:r>
              <a:rPr lang="en-GB" dirty="0" smtClean="0">
                <a:solidFill>
                  <a:prstClr val="black"/>
                </a:solidFill>
                <a:ea typeface="MS Mincho" panose="02020609040205080304" pitchFamily="49" charset="-128"/>
                <a:cs typeface="Calibri Light" panose="020F0302020204030204" pitchFamily="34" charset="0"/>
              </a:rPr>
              <a:t>part of lifestyle </a:t>
            </a:r>
            <a:endParaRPr lang="en-US" dirty="0">
              <a:solidFill>
                <a:prstClr val="black"/>
              </a:solidFill>
              <a:ea typeface="MS Mincho" panose="02020609040205080304" pitchFamily="49" charset="-128"/>
              <a:cs typeface="Calibri Light" panose="020F0302020204030204" pitchFamily="34" charset="0"/>
            </a:endParaRPr>
          </a:p>
        </p:txBody>
      </p:sp>
      <p:sp>
        <p:nvSpPr>
          <p:cNvPr id="2" name="Pfeil nach rechts 1"/>
          <p:cNvSpPr/>
          <p:nvPr/>
        </p:nvSpPr>
        <p:spPr>
          <a:xfrm>
            <a:off x="631179" y="954860"/>
            <a:ext cx="11175101" cy="825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1997-2014			2015-2019	                        2020-&gt;	</a:t>
            </a:r>
            <a:endParaRPr lang="de-DE" dirty="0"/>
          </a:p>
        </p:txBody>
      </p:sp>
      <p:sp>
        <p:nvSpPr>
          <p:cNvPr id="18" name="Rechteck 17"/>
          <p:cNvSpPr/>
          <p:nvPr/>
        </p:nvSpPr>
        <p:spPr>
          <a:xfrm>
            <a:off x="643145" y="1766993"/>
            <a:ext cx="3642203" cy="4849020"/>
          </a:xfrm>
          <a:prstGeom prst="rect">
            <a:avLst/>
          </a:prstGeom>
        </p:spPr>
        <p:txBody>
          <a:bodyPr wrap="square">
            <a:spAutoFit/>
          </a:bodyPr>
          <a:lstStyle/>
          <a:p>
            <a:pPr algn="just">
              <a:lnSpc>
                <a:spcPct val="115000"/>
              </a:lnSpc>
              <a:spcBef>
                <a:spcPts val="600"/>
              </a:spcBef>
              <a:spcAft>
                <a:spcPts val="0"/>
              </a:spcAft>
            </a:pPr>
            <a:r>
              <a:rPr lang="en-GB" dirty="0" smtClean="0">
                <a:ea typeface="MS Mincho" panose="02020609040205080304" pitchFamily="49" charset="-128"/>
                <a:cs typeface="Calibri Light" panose="020F0302020204030204" pitchFamily="34" charset="0"/>
              </a:rPr>
              <a:t>First Wave</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Start of Approved Destination Status system, visa necessary</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Growth from less than 10 million border crossings to more than 100 million</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Limited information available</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Limited connectivity</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Mostly package tour group travel</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Main sights in main destinations</a:t>
            </a:r>
          </a:p>
          <a:p>
            <a:pPr marL="285750" indent="-285750" algn="just">
              <a:lnSpc>
                <a:spcPct val="115000"/>
              </a:lnSpc>
              <a:spcBef>
                <a:spcPts val="600"/>
              </a:spcBef>
              <a:spcAft>
                <a:spcPts val="0"/>
              </a:spcAft>
              <a:buFont typeface="Arial" panose="020B0604020202020204" pitchFamily="34" charset="0"/>
              <a:buChar char="•"/>
            </a:pPr>
            <a:r>
              <a:rPr lang="en-GB" dirty="0" smtClean="0">
                <a:ea typeface="MS Mincho" panose="02020609040205080304" pitchFamily="49" charset="-128"/>
                <a:cs typeface="Calibri Light" panose="020F0302020204030204" pitchFamily="34" charset="0"/>
              </a:rPr>
              <a:t>Sightseeing and shopping</a:t>
            </a:r>
          </a:p>
          <a:p>
            <a:pPr marL="285750" indent="-285750" algn="just">
              <a:lnSpc>
                <a:spcPct val="115000"/>
              </a:lnSpc>
              <a:spcBef>
                <a:spcPts val="600"/>
              </a:spcBef>
              <a:spcAft>
                <a:spcPts val="0"/>
              </a:spcAft>
              <a:buFont typeface="Arial" panose="020B0604020202020204" pitchFamily="34" charset="0"/>
              <a:buChar char="•"/>
            </a:pPr>
            <a:r>
              <a:rPr lang="en-GB" dirty="0" smtClean="0">
                <a:effectLst/>
                <a:ea typeface="MS Mincho" panose="02020609040205080304" pitchFamily="49" charset="-128"/>
                <a:cs typeface="Calibri Light" panose="020F0302020204030204" pitchFamily="34" charset="0"/>
              </a:rPr>
              <a:t>Outbound travel exceptional activity</a:t>
            </a:r>
            <a:endParaRPr lang="en-US" dirty="0">
              <a:effectLst/>
              <a:ea typeface="MS Mincho" panose="02020609040205080304" pitchFamily="49" charset="-128"/>
              <a:cs typeface="Calibri Light" panose="020F0302020204030204" pitchFamily="34" charset="0"/>
            </a:endParaRPr>
          </a:p>
        </p:txBody>
      </p:sp>
      <p:sp>
        <p:nvSpPr>
          <p:cNvPr id="19" name="Rechteck 18"/>
          <p:cNvSpPr/>
          <p:nvPr/>
        </p:nvSpPr>
        <p:spPr>
          <a:xfrm>
            <a:off x="8226200" y="1735366"/>
            <a:ext cx="3806657" cy="4530471"/>
          </a:xfrm>
          <a:prstGeom prst="rect">
            <a:avLst/>
          </a:prstGeom>
        </p:spPr>
        <p:txBody>
          <a:bodyPr wrap="square">
            <a:spAutoFit/>
          </a:bodyPr>
          <a:lstStyle/>
          <a:p>
            <a:pPr algn="just">
              <a:lnSpc>
                <a:spcPct val="115000"/>
              </a:lnSpc>
              <a:spcBef>
                <a:spcPts val="600"/>
              </a:spcBef>
              <a:spcAft>
                <a:spcPts val="0"/>
              </a:spcAft>
            </a:pPr>
            <a:r>
              <a:rPr lang="en-GB" b="1" dirty="0" smtClean="0">
                <a:ea typeface="MS Mincho" panose="02020609040205080304" pitchFamily="49" charset="-128"/>
                <a:cs typeface="Calibri Light" panose="020F0302020204030204" pitchFamily="34" charset="0"/>
              </a:rPr>
              <a:t>Third Wave</a:t>
            </a: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Easy / no visa becomes norm </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a:solidFill>
                  <a:prstClr val="black"/>
                </a:solidFill>
                <a:ea typeface="MS Mincho" panose="02020609040205080304" pitchFamily="49" charset="-128"/>
                <a:cs typeface="Calibri Light" panose="020F0302020204030204" pitchFamily="34" charset="0"/>
              </a:rPr>
              <a:t>Growth from </a:t>
            </a:r>
            <a:r>
              <a:rPr lang="en-GB" b="1" dirty="0" smtClean="0">
                <a:solidFill>
                  <a:prstClr val="black"/>
                </a:solidFill>
                <a:ea typeface="MS Mincho" panose="02020609040205080304" pitchFamily="49" charset="-128"/>
                <a:cs typeface="Calibri Light" panose="020F0302020204030204" pitchFamily="34" charset="0"/>
              </a:rPr>
              <a:t>200 </a:t>
            </a:r>
            <a:r>
              <a:rPr lang="en-GB" b="1" dirty="0">
                <a:solidFill>
                  <a:prstClr val="black"/>
                </a:solidFill>
                <a:ea typeface="MS Mincho" panose="02020609040205080304" pitchFamily="49" charset="-128"/>
                <a:cs typeface="Calibri Light" panose="020F0302020204030204" pitchFamily="34" charset="0"/>
              </a:rPr>
              <a:t>million border crossings to </a:t>
            </a:r>
            <a:r>
              <a:rPr lang="en-GB" b="1" dirty="0" smtClean="0">
                <a:solidFill>
                  <a:prstClr val="black"/>
                </a:solidFill>
                <a:ea typeface="MS Mincho" panose="02020609040205080304" pitchFamily="49" charset="-128"/>
                <a:cs typeface="Calibri Light" panose="020F0302020204030204" pitchFamily="34" charset="0"/>
              </a:rPr>
              <a:t>400 million in a decade</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Most travellers savvy about international tourism, language problem disappearing</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Further growth </a:t>
            </a:r>
            <a:r>
              <a:rPr lang="en-GB" b="1" dirty="0">
                <a:solidFill>
                  <a:prstClr val="black"/>
                </a:solidFill>
                <a:ea typeface="MS Mincho" panose="02020609040205080304" pitchFamily="49" charset="-128"/>
                <a:cs typeface="Calibri Light" panose="020F0302020204030204" pitchFamily="34" charset="0"/>
              </a:rPr>
              <a:t>of connectivity</a:t>
            </a: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FIT/customised </a:t>
            </a:r>
            <a:r>
              <a:rPr lang="en-GB" b="1" dirty="0">
                <a:solidFill>
                  <a:prstClr val="black"/>
                </a:solidFill>
                <a:ea typeface="MS Mincho" panose="02020609040205080304" pitchFamily="49" charset="-128"/>
                <a:cs typeface="Calibri Light" panose="020F0302020204030204" pitchFamily="34" charset="0"/>
              </a:rPr>
              <a:t>trips </a:t>
            </a:r>
            <a:r>
              <a:rPr lang="en-GB" b="1" dirty="0" smtClean="0">
                <a:solidFill>
                  <a:prstClr val="black"/>
                </a:solidFill>
                <a:ea typeface="MS Mincho" panose="02020609040205080304" pitchFamily="49" charset="-128"/>
                <a:cs typeface="Calibri Light" panose="020F0302020204030204" pitchFamily="34" charset="0"/>
              </a:rPr>
              <a:t>become norm</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New destinations following KOLs</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smtClean="0">
                <a:solidFill>
                  <a:prstClr val="black"/>
                </a:solidFill>
                <a:ea typeface="MS Mincho" panose="02020609040205080304" pitchFamily="49" charset="-128"/>
                <a:cs typeface="Calibri Light" panose="020F0302020204030204" pitchFamily="34" charset="0"/>
              </a:rPr>
              <a:t>“Live like a local” / Special interest </a:t>
            </a:r>
            <a:endParaRPr lang="en-GB" b="1" dirty="0">
              <a:solidFill>
                <a:prstClr val="black"/>
              </a:solidFill>
              <a:ea typeface="MS Mincho" panose="02020609040205080304" pitchFamily="49" charset="-128"/>
              <a:cs typeface="Calibri Light" panose="020F0302020204030204" pitchFamily="34" charset="0"/>
            </a:endParaRPr>
          </a:p>
          <a:p>
            <a:pPr marL="285750" lvl="0" indent="-285750" algn="just">
              <a:lnSpc>
                <a:spcPct val="115000"/>
              </a:lnSpc>
              <a:spcBef>
                <a:spcPts val="600"/>
              </a:spcBef>
              <a:buFont typeface="Arial" panose="020B0604020202020204" pitchFamily="34" charset="0"/>
              <a:buChar char="•"/>
            </a:pPr>
            <a:r>
              <a:rPr lang="en-GB" b="1" dirty="0">
                <a:solidFill>
                  <a:prstClr val="black"/>
                </a:solidFill>
                <a:ea typeface="MS Mincho" panose="02020609040205080304" pitchFamily="49" charset="-128"/>
                <a:cs typeface="Calibri Light" panose="020F0302020204030204" pitchFamily="34" charset="0"/>
              </a:rPr>
              <a:t>Outbound travel </a:t>
            </a:r>
            <a:r>
              <a:rPr lang="en-GB" b="1" dirty="0" smtClean="0">
                <a:solidFill>
                  <a:prstClr val="black"/>
                </a:solidFill>
                <a:ea typeface="MS Mincho" panose="02020609040205080304" pitchFamily="49" charset="-128"/>
                <a:cs typeface="Calibri Light" panose="020F0302020204030204" pitchFamily="34" charset="0"/>
              </a:rPr>
              <a:t>normal part </a:t>
            </a:r>
            <a:r>
              <a:rPr lang="en-GB" b="1" dirty="0">
                <a:solidFill>
                  <a:prstClr val="black"/>
                </a:solidFill>
                <a:ea typeface="MS Mincho" panose="02020609040205080304" pitchFamily="49" charset="-128"/>
                <a:cs typeface="Calibri Light" panose="020F0302020204030204" pitchFamily="34" charset="0"/>
              </a:rPr>
              <a:t>of </a:t>
            </a:r>
            <a:r>
              <a:rPr lang="en-GB" b="1" dirty="0" smtClean="0">
                <a:solidFill>
                  <a:prstClr val="black"/>
                </a:solidFill>
                <a:ea typeface="MS Mincho" panose="02020609040205080304" pitchFamily="49" charset="-128"/>
                <a:cs typeface="Calibri Light" panose="020F0302020204030204" pitchFamily="34" charset="0"/>
              </a:rPr>
              <a:t>life </a:t>
            </a:r>
            <a:endParaRPr lang="en-US" b="1" dirty="0">
              <a:solidFill>
                <a:prstClr val="black"/>
              </a:solidFill>
              <a:ea typeface="MS Mincho" panose="02020609040205080304" pitchFamily="49" charset="-128"/>
              <a:cs typeface="Calibri Light" panose="020F0302020204030204" pitchFamily="34" charset="0"/>
            </a:endParaRPr>
          </a:p>
        </p:txBody>
      </p:sp>
      <p:sp>
        <p:nvSpPr>
          <p:cNvPr id="13" name="Titel 1"/>
          <p:cNvSpPr>
            <a:spLocks noGrp="1"/>
          </p:cNvSpPr>
          <p:nvPr>
            <p:ph type="title"/>
          </p:nvPr>
        </p:nvSpPr>
        <p:spPr>
          <a:xfrm>
            <a:off x="286942" y="-57150"/>
            <a:ext cx="11519338" cy="1325563"/>
          </a:xfrm>
        </p:spPr>
        <p:txBody>
          <a:bodyPr/>
          <a:lstStyle/>
          <a:p>
            <a:pPr algn="ctr"/>
            <a:r>
              <a:rPr lang="en-GB" sz="4000" b="1" dirty="0" smtClean="0"/>
              <a:t>China’s Outbound Tourism </a:t>
            </a:r>
            <a:r>
              <a:rPr lang="en-GB" sz="4000" b="1" dirty="0" smtClean="0"/>
              <a:t>entering the Third Wave</a:t>
            </a:r>
            <a:endParaRPr lang="en-GB" b="1" dirty="0"/>
          </a:p>
        </p:txBody>
      </p:sp>
      <p:cxnSp>
        <p:nvCxnSpPr>
          <p:cNvPr id="14" name="Straight Connector 10">
            <a:extLst>
              <a:ext uri="{FF2B5EF4-FFF2-40B4-BE49-F238E27FC236}">
                <a16:creationId xmlns:a16="http://schemas.microsoft.com/office/drawing/2014/main" id="{C8A68296-D338-4032-A136-74699F5D97D3}"/>
              </a:ext>
            </a:extLst>
          </p:cNvPr>
          <p:cNvCxnSpPr>
            <a:cxnSpLocks/>
          </p:cNvCxnSpPr>
          <p:nvPr/>
        </p:nvCxnSpPr>
        <p:spPr>
          <a:xfrm>
            <a:off x="0" y="891920"/>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224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fr-FR" dirty="0">
                <a:solidFill>
                  <a:prstClr val="white"/>
                </a:solidFill>
              </a:rPr>
              <a:t> 2018</a:t>
            </a:r>
          </a:p>
        </p:txBody>
      </p:sp>
      <p:sp>
        <p:nvSpPr>
          <p:cNvPr id="14" name="Fußzeilenplatzhalter 5"/>
          <p:cNvSpPr>
            <a:spLocks noGrp="1"/>
          </p:cNvSpPr>
          <p:nvPr>
            <p:ph type="ftr" sz="quarter" idx="11"/>
          </p:nvPr>
        </p:nvSpPr>
        <p:spPr/>
        <p:txBody>
          <a:bodyPr/>
          <a:lstStyle/>
          <a:p>
            <a:r>
              <a:rPr lang="en-US">
                <a:solidFill>
                  <a:prstClr val="white"/>
                </a:solidFill>
              </a:rPr>
              <a:t>www.china-outbound.com</a:t>
            </a:r>
            <a:endParaRPr lang="en-US" dirty="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21</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0" y="1633281"/>
            <a:ext cx="11575915" cy="4708981"/>
          </a:xfrm>
          <a:prstGeom prst="rect">
            <a:avLst/>
          </a:prstGeom>
        </p:spPr>
        <p:txBody>
          <a:bodyPr wrap="square">
            <a:spAutoFit/>
          </a:bodyPr>
          <a:lstStyle/>
          <a:p>
            <a:r>
              <a:rPr lang="en-US" sz="2400" dirty="0">
                <a:solidFill>
                  <a:prstClr val="black"/>
                </a:solidFill>
              </a:rPr>
              <a:t>Content</a:t>
            </a:r>
          </a:p>
          <a:p>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Introduction COTRI </a:t>
            </a: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smtClean="0">
                <a:solidFill>
                  <a:prstClr val="black"/>
                </a:solidFill>
              </a:rPr>
              <a:t>Chinese </a:t>
            </a:r>
            <a:r>
              <a:rPr lang="en-US" sz="2400" dirty="0">
                <a:solidFill>
                  <a:prstClr val="black"/>
                </a:solidFill>
              </a:rPr>
              <a:t>Outbound </a:t>
            </a:r>
            <a:r>
              <a:rPr lang="en-US" sz="2400" dirty="0" smtClean="0">
                <a:solidFill>
                  <a:prstClr val="black"/>
                </a:solidFill>
              </a:rPr>
              <a:t>Tourism – The First and Second Wave</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b="1" dirty="0">
                <a:solidFill>
                  <a:prstClr val="black"/>
                </a:solidFill>
              </a:rPr>
              <a:t>Chinese Outbound Tourism to </a:t>
            </a:r>
            <a:r>
              <a:rPr lang="en-US" sz="2400" b="1" dirty="0" smtClean="0">
                <a:solidFill>
                  <a:prstClr val="black"/>
                </a:solidFill>
              </a:rPr>
              <a:t>India today</a:t>
            </a:r>
            <a:endParaRPr lang="en-US" sz="2400" b="1"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smtClean="0">
                <a:solidFill>
                  <a:prstClr val="black"/>
                </a:solidFill>
              </a:rPr>
              <a:t>India Riding </a:t>
            </a:r>
            <a:r>
              <a:rPr lang="en-US" sz="2400" dirty="0" smtClean="0">
                <a:solidFill>
                  <a:prstClr val="black"/>
                </a:solidFill>
              </a:rPr>
              <a:t>the Third Wave</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p:txBody>
      </p:sp>
      <p:cxnSp>
        <p:nvCxnSpPr>
          <p:cNvPr id="10" name="Straight Connector 10">
            <a:extLst>
              <a:ext uri="{FF2B5EF4-FFF2-40B4-BE49-F238E27FC236}">
                <a16:creationId xmlns:a16="http://schemas.microsoft.com/office/drawing/2014/main"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0" name="TextBox 30">
            <a:extLst>
              <a:ext uri="{FF2B5EF4-FFF2-40B4-BE49-F238E27FC236}">
                <a16:creationId xmlns:a16="http://schemas.microsoft.com/office/drawing/2014/main" id="{9607F906-1E50-4B24-993A-BEA641FA7DD1}"/>
              </a:ext>
            </a:extLst>
          </p:cNvPr>
          <p:cNvSpPr txBox="1"/>
          <p:nvPr/>
        </p:nvSpPr>
        <p:spPr>
          <a:xfrm>
            <a:off x="290286" y="6558267"/>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21" name="Rectangle 10">
            <a:extLst>
              <a:ext uri="{FF2B5EF4-FFF2-40B4-BE49-F238E27FC236}">
                <a16:creationId xmlns:a16="http://schemas.microsoft.com/office/drawing/2014/main" id="{7A2A76CC-372C-4121-9F3F-E2C04058BE70}"/>
              </a:ext>
            </a:extLst>
          </p:cNvPr>
          <p:cNvSpPr/>
          <p:nvPr/>
        </p:nvSpPr>
        <p:spPr>
          <a:xfrm>
            <a:off x="0" y="6516975"/>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11">
            <a:extLst>
              <a:ext uri="{FF2B5EF4-FFF2-40B4-BE49-F238E27FC236}">
                <a16:creationId xmlns:a16="http://schemas.microsoft.com/office/drawing/2014/main" id="{370CE74C-ED68-4328-9DB5-B7259979C89B}"/>
              </a:ext>
            </a:extLst>
          </p:cNvPr>
          <p:cNvSpPr txBox="1"/>
          <p:nvPr/>
        </p:nvSpPr>
        <p:spPr>
          <a:xfrm>
            <a:off x="290286" y="6540849"/>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16" name="Rectangle 11">
            <a:extLst>
              <a:ext uri="{FF2B5EF4-FFF2-40B4-BE49-F238E27FC236}">
                <a16:creationId xmlns:a16="http://schemas.microsoft.com/office/drawing/2014/main" id="{FFE25372-B6D6-432B-84F9-CC28ACE6B691}"/>
              </a:ext>
            </a:extLst>
          </p:cNvPr>
          <p:cNvSpPr>
            <a:spLocks noGrp="1"/>
          </p:cNvSpPr>
          <p:nvPr>
            <p:ph type="title"/>
          </p:nvPr>
        </p:nvSpPr>
        <p:spPr>
          <a:xfrm>
            <a:off x="77638" y="117808"/>
            <a:ext cx="11542143"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tabLst>
                <a:tab pos="1165225" algn="l"/>
              </a:tabLst>
            </a:pPr>
            <a:r>
              <a:rPr lang="en-US" sz="4000" b="1" dirty="0">
                <a:solidFill>
                  <a:schemeClr val="tx1"/>
                </a:solidFill>
              </a:rPr>
              <a:t>INDIA RIDING THE THIRD WAVE OF  </a:t>
            </a:r>
            <a:br>
              <a:rPr lang="en-US" sz="4000" b="1" dirty="0">
                <a:solidFill>
                  <a:schemeClr val="tx1"/>
                </a:solidFill>
              </a:rPr>
            </a:br>
            <a:r>
              <a:rPr lang="en-US" sz="4000" b="1" dirty="0">
                <a:solidFill>
                  <a:schemeClr val="tx1"/>
                </a:solidFill>
              </a:rPr>
              <a:t>CHINESE OUTBOUND TOURISM</a:t>
            </a:r>
          </a:p>
        </p:txBody>
      </p:sp>
      <p:sp>
        <p:nvSpPr>
          <p:cNvPr id="2" name="Inhaltsplatzhalter 1"/>
          <p:cNvSpPr>
            <a:spLocks noGrp="1"/>
          </p:cNvSpPr>
          <p:nvPr>
            <p:ph idx="1"/>
          </p:nvPr>
        </p:nvSpPr>
        <p:spPr/>
        <p:txBody>
          <a:bodyPr/>
          <a:lstStyle/>
          <a:p>
            <a:endParaRPr lang="de-DE" dirty="0"/>
          </a:p>
        </p:txBody>
      </p:sp>
    </p:spTree>
    <p:extLst>
      <p:ext uri="{BB962C8B-B14F-4D97-AF65-F5344CB8AC3E}">
        <p14:creationId xmlns:p14="http://schemas.microsoft.com/office/powerpoint/2010/main" val="2992050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46172"/>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422272"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8" name="Titel 1">
            <a:extLst>
              <a:ext uri="{FF2B5EF4-FFF2-40B4-BE49-F238E27FC236}">
                <a16:creationId xmlns:a16="http://schemas.microsoft.com/office/drawing/2014/main" id="{DEFFDD55-ADF7-4264-9740-4B810C14F0DC}"/>
              </a:ext>
            </a:extLst>
          </p:cNvPr>
          <p:cNvSpPr>
            <a:spLocks noGrp="1"/>
          </p:cNvSpPr>
          <p:nvPr>
            <p:ph type="title"/>
          </p:nvPr>
        </p:nvSpPr>
        <p:spPr>
          <a:xfrm>
            <a:off x="3328482" y="295836"/>
            <a:ext cx="10905853" cy="425988"/>
          </a:xfrm>
        </p:spPr>
        <p:txBody>
          <a:bodyPr>
            <a:noAutofit/>
          </a:bodyPr>
          <a:lstStyle/>
          <a:p>
            <a:r>
              <a:rPr lang="de-DE" sz="2800" b="1" dirty="0">
                <a:latin typeface="+mn-lt"/>
              </a:rPr>
              <a:t>Chinese </a:t>
            </a:r>
            <a:r>
              <a:rPr lang="de-DE" sz="2800" b="1" dirty="0" err="1">
                <a:latin typeface="+mn-lt"/>
              </a:rPr>
              <a:t>Arrivals</a:t>
            </a:r>
            <a:r>
              <a:rPr lang="de-DE" sz="2800" b="1" dirty="0">
                <a:latin typeface="+mn-lt"/>
              </a:rPr>
              <a:t> </a:t>
            </a:r>
            <a:r>
              <a:rPr lang="de-DE" sz="2800" b="1" dirty="0" err="1">
                <a:latin typeface="+mn-lt"/>
              </a:rPr>
              <a:t>to</a:t>
            </a:r>
            <a:r>
              <a:rPr lang="de-DE" sz="2800" b="1" dirty="0">
                <a:latin typeface="+mn-lt"/>
              </a:rPr>
              <a:t> </a:t>
            </a:r>
            <a:r>
              <a:rPr lang="de-DE" sz="2800" b="1" dirty="0" err="1">
                <a:latin typeface="+mn-lt"/>
              </a:rPr>
              <a:t>India</a:t>
            </a:r>
            <a:r>
              <a:rPr lang="de-DE" sz="2800" b="1" dirty="0">
                <a:latin typeface="+mn-lt"/>
              </a:rPr>
              <a:t> 2011-2018</a:t>
            </a:r>
            <a:endParaRPr lang="en-US" sz="2800" b="1" i="1" dirty="0">
              <a:latin typeface="+mn-lt"/>
            </a:endParaRPr>
          </a:p>
        </p:txBody>
      </p:sp>
      <p:sp>
        <p:nvSpPr>
          <p:cNvPr id="2" name="Rectangle 2"/>
          <p:cNvSpPr>
            <a:spLocks noChangeArrowheads="1"/>
          </p:cNvSpPr>
          <p:nvPr/>
        </p:nvSpPr>
        <p:spPr bwMode="auto">
          <a:xfrm>
            <a:off x="1377044" y="920241"/>
            <a:ext cx="431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effectLst/>
                <a:ea typeface="MS Mincho" panose="02020609040205080304" pitchFamily="49" charset="-128"/>
                <a:cs typeface="Calibri Light" panose="020F0302020204030204" pitchFamily="34" charset="0"/>
              </a:rPr>
              <a:t>Chinese Arrival to India 2011-2018 </a:t>
            </a:r>
            <a:endParaRPr kumimoji="0" lang="en-US" altLang="en-US" sz="200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Diagramm 9"/>
          <p:cNvGraphicFramePr/>
          <p:nvPr>
            <p:extLst>
              <p:ext uri="{D42A27DB-BD31-4B8C-83A1-F6EECF244321}">
                <p14:modId xmlns:p14="http://schemas.microsoft.com/office/powerpoint/2010/main" val="1555495137"/>
              </p:ext>
            </p:extLst>
          </p:nvPr>
        </p:nvGraphicFramePr>
        <p:xfrm>
          <a:off x="1521520" y="1603981"/>
          <a:ext cx="6441166" cy="439372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p:cNvSpPr>
            <a:spLocks noChangeArrowheads="1"/>
          </p:cNvSpPr>
          <p:nvPr/>
        </p:nvSpPr>
        <p:spPr bwMode="auto">
          <a:xfrm>
            <a:off x="2939593" y="5842973"/>
            <a:ext cx="395630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7F7F7F"/>
                </a:solidFill>
                <a:effectLst/>
                <a:latin typeface="Calibri" panose="020F0502020204030204" pitchFamily="34" charset="0"/>
                <a:ea typeface="MS Mincho" panose="02020609040205080304" pitchFamily="49" charset="-128"/>
                <a:cs typeface="Calibri" panose="020F0502020204030204" pitchFamily="34" charset="0"/>
              </a:rPr>
              <a:t>Source: </a:t>
            </a:r>
            <a:r>
              <a:rPr kumimoji="0" lang="en-GB" altLang="zh-CN" sz="1200" b="0" i="0" u="none" strike="noStrike" cap="none" normalizeH="0" baseline="0" dirty="0">
                <a:ln>
                  <a:noFill/>
                </a:ln>
                <a:solidFill>
                  <a:srgbClr val="7F7F7F"/>
                </a:solidFill>
                <a:effectLst/>
                <a:latin typeface="Calibri" panose="020F0502020204030204" pitchFamily="34" charset="0"/>
                <a:ea typeface="SimSun" panose="02010600030101010101" pitchFamily="2" charset="-122"/>
                <a:cs typeface="Calibri" panose="020F0502020204030204" pitchFamily="34" charset="0"/>
              </a:rPr>
              <a:t>COTRI Analytics </a:t>
            </a:r>
            <a:endParaRPr kumimoji="0" lang="en-US" altLang="zh-CN"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0" name="Rechteck 19"/>
          <p:cNvSpPr/>
          <p:nvPr/>
        </p:nvSpPr>
        <p:spPr>
          <a:xfrm>
            <a:off x="4206623" y="2871224"/>
            <a:ext cx="777777" cy="307777"/>
          </a:xfrm>
          <a:prstGeom prst="rect">
            <a:avLst/>
          </a:prstGeom>
        </p:spPr>
        <p:txBody>
          <a:bodyPr wrap="none">
            <a:spAutoFit/>
          </a:bodyPr>
          <a:lstStyle/>
          <a:p>
            <a:r>
              <a:rPr lang="en-US" sz="1400" dirty="0"/>
              <a:t>181,020</a:t>
            </a:r>
          </a:p>
        </p:txBody>
      </p:sp>
      <p:sp>
        <p:nvSpPr>
          <p:cNvPr id="19" name="Rechteck 18"/>
          <p:cNvSpPr/>
          <p:nvPr/>
        </p:nvSpPr>
        <p:spPr>
          <a:xfrm>
            <a:off x="2120871" y="3363266"/>
            <a:ext cx="777777" cy="307777"/>
          </a:xfrm>
          <a:prstGeom prst="rect">
            <a:avLst/>
          </a:prstGeom>
        </p:spPr>
        <p:txBody>
          <a:bodyPr wrap="none">
            <a:spAutoFit/>
          </a:bodyPr>
          <a:lstStyle/>
          <a:p>
            <a:r>
              <a:rPr lang="en-US" sz="1400" dirty="0"/>
              <a:t>142,218</a:t>
            </a:r>
          </a:p>
        </p:txBody>
      </p:sp>
      <p:sp>
        <p:nvSpPr>
          <p:cNvPr id="21" name="Rechteck 20"/>
          <p:cNvSpPr/>
          <p:nvPr/>
        </p:nvSpPr>
        <p:spPr>
          <a:xfrm>
            <a:off x="7075461" y="1656959"/>
            <a:ext cx="777777" cy="307777"/>
          </a:xfrm>
          <a:prstGeom prst="rect">
            <a:avLst/>
          </a:prstGeom>
        </p:spPr>
        <p:txBody>
          <a:bodyPr wrap="none">
            <a:spAutoFit/>
          </a:bodyPr>
          <a:lstStyle/>
          <a:p>
            <a:r>
              <a:rPr lang="en-US" sz="1400" dirty="0"/>
              <a:t>282,195</a:t>
            </a:r>
          </a:p>
        </p:txBody>
      </p:sp>
      <p:sp>
        <p:nvSpPr>
          <p:cNvPr id="17" name="Rectangle 12">
            <a:extLst>
              <a:ext uri="{FF2B5EF4-FFF2-40B4-BE49-F238E27FC236}">
                <a16:creationId xmlns:a16="http://schemas.microsoft.com/office/drawing/2014/main" id="{F1FF204D-34FB-47DC-AF36-BA1F8A681E8E}"/>
              </a:ext>
            </a:extLst>
          </p:cNvPr>
          <p:cNvSpPr/>
          <p:nvPr/>
        </p:nvSpPr>
        <p:spPr>
          <a:xfrm>
            <a:off x="8164" y="6511056"/>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3"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4"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
        <p:nvSpPr>
          <p:cNvPr id="4" name="Textfeld 3"/>
          <p:cNvSpPr txBox="1"/>
          <p:nvPr/>
        </p:nvSpPr>
        <p:spPr>
          <a:xfrm>
            <a:off x="8277415" y="1056433"/>
            <a:ext cx="3560632" cy="5078313"/>
          </a:xfrm>
          <a:prstGeom prst="rect">
            <a:avLst/>
          </a:prstGeom>
          <a:noFill/>
        </p:spPr>
        <p:txBody>
          <a:bodyPr wrap="square" rtlCol="0">
            <a:spAutoFit/>
          </a:bodyPr>
          <a:lstStyle/>
          <a:p>
            <a:pPr algn="just"/>
            <a:r>
              <a:rPr lang="en-GB" dirty="0" smtClean="0"/>
              <a:t>Slow </a:t>
            </a:r>
            <a:r>
              <a:rPr lang="en-GB" dirty="0"/>
              <a:t>increase from about 140,000 to 180,000 </a:t>
            </a:r>
            <a:r>
              <a:rPr lang="en-GB" b="1" dirty="0"/>
              <a:t>between 2011 and 2014</a:t>
            </a:r>
            <a:r>
              <a:rPr lang="en-GB" dirty="0"/>
              <a:t>. </a:t>
            </a:r>
          </a:p>
          <a:p>
            <a:pPr algn="just"/>
            <a:endParaRPr lang="en-GB" dirty="0"/>
          </a:p>
          <a:p>
            <a:pPr algn="just"/>
            <a:r>
              <a:rPr lang="en-GB" dirty="0" smtClean="0"/>
              <a:t>Total </a:t>
            </a:r>
            <a:r>
              <a:rPr lang="en-GB" dirty="0"/>
              <a:t>annual arrivals from China to India </a:t>
            </a:r>
            <a:r>
              <a:rPr lang="en-GB" dirty="0" smtClean="0"/>
              <a:t>breaking </a:t>
            </a:r>
            <a:r>
              <a:rPr lang="en-GB" dirty="0"/>
              <a:t>through the 200,000 barriers in </a:t>
            </a:r>
            <a:r>
              <a:rPr lang="en-GB" b="1" dirty="0"/>
              <a:t>2015</a:t>
            </a:r>
            <a:r>
              <a:rPr lang="en-GB" dirty="0"/>
              <a:t> for the first time.</a:t>
            </a:r>
          </a:p>
          <a:p>
            <a:pPr algn="just"/>
            <a:endParaRPr lang="en-GB" dirty="0"/>
          </a:p>
          <a:p>
            <a:pPr algn="just"/>
            <a:r>
              <a:rPr lang="en-GB" dirty="0"/>
              <a:t>A decline of 5.5% </a:t>
            </a:r>
            <a:r>
              <a:rPr lang="en-GB" b="1" dirty="0"/>
              <a:t>from 2016 to 2017</a:t>
            </a:r>
            <a:r>
              <a:rPr lang="en-GB" dirty="0"/>
              <a:t> because of </a:t>
            </a:r>
            <a:r>
              <a:rPr lang="en-GB" dirty="0" smtClean="0"/>
              <a:t>border dispute.</a:t>
            </a:r>
          </a:p>
          <a:p>
            <a:pPr algn="just"/>
            <a:r>
              <a:rPr lang="en-GB" dirty="0" smtClean="0"/>
              <a:t> </a:t>
            </a:r>
            <a:endParaRPr lang="en-GB" dirty="0"/>
          </a:p>
          <a:p>
            <a:pPr algn="just"/>
            <a:r>
              <a:rPr lang="en-GB" dirty="0"/>
              <a:t>Chinese </a:t>
            </a:r>
            <a:r>
              <a:rPr lang="en-GB" dirty="0" smtClean="0"/>
              <a:t>arrivals bouncing </a:t>
            </a:r>
            <a:r>
              <a:rPr lang="en-GB" dirty="0"/>
              <a:t>back to a historical high at 282,195 in </a:t>
            </a:r>
            <a:r>
              <a:rPr lang="en-GB" b="1" dirty="0" smtClean="0"/>
              <a:t>2018 (+13%)</a:t>
            </a:r>
            <a:r>
              <a:rPr lang="en-GB" dirty="0" smtClean="0"/>
              <a:t>.</a:t>
            </a:r>
            <a:endParaRPr lang="en-GB" dirty="0"/>
          </a:p>
          <a:p>
            <a:pPr algn="just"/>
            <a:endParaRPr lang="en-GB" dirty="0" smtClean="0"/>
          </a:p>
          <a:p>
            <a:pPr algn="just"/>
            <a:r>
              <a:rPr lang="en-GB" b="1" dirty="0" smtClean="0"/>
              <a:t>During</a:t>
            </a:r>
            <a:r>
              <a:rPr lang="en-GB" dirty="0" smtClean="0"/>
              <a:t> </a:t>
            </a:r>
            <a:r>
              <a:rPr lang="en-GB" b="1" dirty="0" smtClean="0"/>
              <a:t>first nine months </a:t>
            </a:r>
            <a:r>
              <a:rPr lang="en-GB" b="1" dirty="0"/>
              <a:t>of </a:t>
            </a:r>
            <a:r>
              <a:rPr lang="en-GB" b="1" dirty="0" smtClean="0"/>
              <a:t>2019 233,000 arrivals, plus 18%.</a:t>
            </a:r>
            <a:endParaRPr lang="en-GB" dirty="0"/>
          </a:p>
          <a:p>
            <a:endParaRPr lang="en-GB" dirty="0"/>
          </a:p>
        </p:txBody>
      </p:sp>
    </p:spTree>
    <p:extLst>
      <p:ext uri="{BB962C8B-B14F-4D97-AF65-F5344CB8AC3E}">
        <p14:creationId xmlns:p14="http://schemas.microsoft.com/office/powerpoint/2010/main" val="207017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46172"/>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8" name="Titel 1">
            <a:extLst>
              <a:ext uri="{FF2B5EF4-FFF2-40B4-BE49-F238E27FC236}">
                <a16:creationId xmlns:a16="http://schemas.microsoft.com/office/drawing/2014/main" id="{DEFFDD55-ADF7-4264-9740-4B810C14F0DC}"/>
              </a:ext>
            </a:extLst>
          </p:cNvPr>
          <p:cNvSpPr>
            <a:spLocks noGrp="1"/>
          </p:cNvSpPr>
          <p:nvPr>
            <p:ph type="title"/>
          </p:nvPr>
        </p:nvSpPr>
        <p:spPr>
          <a:xfrm>
            <a:off x="3328482" y="295836"/>
            <a:ext cx="10905853" cy="425988"/>
          </a:xfrm>
        </p:spPr>
        <p:txBody>
          <a:bodyPr>
            <a:normAutofit/>
          </a:bodyPr>
          <a:lstStyle/>
          <a:p>
            <a:r>
              <a:rPr lang="de-DE" sz="2400" b="1" dirty="0">
                <a:latin typeface="+mn-lt"/>
              </a:rPr>
              <a:t>Chinese </a:t>
            </a:r>
            <a:r>
              <a:rPr lang="de-DE" sz="2400" b="1" dirty="0" err="1">
                <a:latin typeface="+mn-lt"/>
              </a:rPr>
              <a:t>Arrivals</a:t>
            </a:r>
            <a:r>
              <a:rPr lang="de-DE" sz="2400" b="1" dirty="0">
                <a:latin typeface="+mn-lt"/>
              </a:rPr>
              <a:t> </a:t>
            </a:r>
            <a:r>
              <a:rPr lang="de-DE" sz="2400" b="1" dirty="0" err="1">
                <a:latin typeface="+mn-lt"/>
              </a:rPr>
              <a:t>to</a:t>
            </a:r>
            <a:r>
              <a:rPr lang="de-DE" sz="2400" b="1" dirty="0">
                <a:latin typeface="+mn-lt"/>
              </a:rPr>
              <a:t> </a:t>
            </a:r>
            <a:r>
              <a:rPr lang="de-DE" sz="2400" b="1" dirty="0" err="1">
                <a:latin typeface="+mn-lt"/>
              </a:rPr>
              <a:t>India</a:t>
            </a:r>
            <a:r>
              <a:rPr lang="de-DE" sz="2400" b="1" dirty="0">
                <a:latin typeface="+mn-lt"/>
              </a:rPr>
              <a:t> </a:t>
            </a:r>
            <a:r>
              <a:rPr lang="de-DE" sz="2400" b="1" dirty="0" smtClean="0">
                <a:latin typeface="+mn-lt"/>
              </a:rPr>
              <a:t>2011-2018 Market Share</a:t>
            </a:r>
            <a:endParaRPr lang="en-US" sz="2400" b="1" i="1" dirty="0">
              <a:latin typeface="+mn-lt"/>
            </a:endParaRPr>
          </a:p>
        </p:txBody>
      </p:sp>
      <p:sp>
        <p:nvSpPr>
          <p:cNvPr id="2" name="Rectangle 2"/>
          <p:cNvSpPr>
            <a:spLocks noChangeArrowheads="1"/>
          </p:cNvSpPr>
          <p:nvPr/>
        </p:nvSpPr>
        <p:spPr bwMode="auto">
          <a:xfrm>
            <a:off x="1738124" y="1031017"/>
            <a:ext cx="668471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i="0" u="none" strike="noStrike" cap="none" normalizeH="0" baseline="0" dirty="0">
                <a:ln>
                  <a:noFill/>
                </a:ln>
                <a:effectLst/>
                <a:ea typeface="MS Mincho" panose="02020609040205080304" pitchFamily="49" charset="-128"/>
                <a:cs typeface="Calibri Light" panose="020F0302020204030204" pitchFamily="34" charset="0"/>
              </a:rPr>
              <a:t>India’s Market share of Chinese Outbound Tourism 2015-2018 </a:t>
            </a:r>
            <a:endParaRPr kumimoji="0" lang="en-US" altLang="en-US" sz="200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Diagramm 16"/>
          <p:cNvGraphicFramePr/>
          <p:nvPr/>
        </p:nvGraphicFramePr>
        <p:xfrm>
          <a:off x="1731739" y="1820117"/>
          <a:ext cx="5727031" cy="404304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p:cNvSpPr>
            <a:spLocks noChangeArrowheads="1"/>
          </p:cNvSpPr>
          <p:nvPr/>
        </p:nvSpPr>
        <p:spPr bwMode="auto">
          <a:xfrm>
            <a:off x="2122237" y="5915705"/>
            <a:ext cx="51700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7F7F7F"/>
                </a:solidFill>
                <a:effectLst/>
                <a:latin typeface="Calibri" panose="020F0502020204030204" pitchFamily="34" charset="0"/>
                <a:ea typeface="MS Mincho" panose="02020609040205080304" pitchFamily="49" charset="-128"/>
                <a:cs typeface="Calibri" panose="020F0502020204030204" pitchFamily="34" charset="0"/>
              </a:rPr>
              <a:t>Source: COTRI Analytics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feld 18"/>
          <p:cNvSpPr txBox="1"/>
          <p:nvPr/>
        </p:nvSpPr>
        <p:spPr>
          <a:xfrm>
            <a:off x="8422839" y="2538698"/>
            <a:ext cx="3140381" cy="2308324"/>
          </a:xfrm>
          <a:prstGeom prst="rect">
            <a:avLst/>
          </a:prstGeom>
          <a:noFill/>
        </p:spPr>
        <p:txBody>
          <a:bodyPr wrap="square" rtlCol="0">
            <a:spAutoFit/>
          </a:bodyPr>
          <a:lstStyle/>
          <a:p>
            <a:pPr algn="just"/>
            <a:r>
              <a:rPr lang="en-GB" dirty="0"/>
              <a:t>India has a share of less than </a:t>
            </a:r>
            <a:r>
              <a:rPr lang="en-GB" b="1" i="1" dirty="0"/>
              <a:t>0.2%</a:t>
            </a:r>
            <a:r>
              <a:rPr lang="en-GB" dirty="0"/>
              <a:t> of the whole China outbound tourism market and of less than </a:t>
            </a:r>
            <a:r>
              <a:rPr lang="en-GB" b="1" i="1" dirty="0"/>
              <a:t>0.4%</a:t>
            </a:r>
            <a:r>
              <a:rPr lang="en-GB" dirty="0"/>
              <a:t> of the Chinese outbound tourism market going beyond Greater China (Hong Kong, Macau, Taiwan). </a:t>
            </a:r>
            <a:endParaRPr lang="en-US" dirty="0"/>
          </a:p>
        </p:txBody>
      </p:sp>
      <p:sp>
        <p:nvSpPr>
          <p:cNvPr id="15"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878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46172"/>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8" name="Titel 1">
            <a:extLst>
              <a:ext uri="{FF2B5EF4-FFF2-40B4-BE49-F238E27FC236}">
                <a16:creationId xmlns:a16="http://schemas.microsoft.com/office/drawing/2014/main" id="{DEFFDD55-ADF7-4264-9740-4B810C14F0DC}"/>
              </a:ext>
            </a:extLst>
          </p:cNvPr>
          <p:cNvSpPr>
            <a:spLocks noGrp="1"/>
          </p:cNvSpPr>
          <p:nvPr>
            <p:ph type="title"/>
          </p:nvPr>
        </p:nvSpPr>
        <p:spPr>
          <a:xfrm>
            <a:off x="643073" y="152077"/>
            <a:ext cx="10905853" cy="425988"/>
          </a:xfrm>
        </p:spPr>
        <p:txBody>
          <a:bodyPr>
            <a:noAutofit/>
          </a:bodyPr>
          <a:lstStyle/>
          <a:p>
            <a:pPr algn="ctr"/>
            <a:r>
              <a:rPr lang="de-DE" sz="2800" b="1" dirty="0">
                <a:latin typeface="+mn-lt"/>
              </a:rPr>
              <a:t>Chinese </a:t>
            </a:r>
            <a:r>
              <a:rPr lang="de-DE" sz="2800" b="1" dirty="0" err="1">
                <a:latin typeface="+mn-lt"/>
              </a:rPr>
              <a:t>Arrivals</a:t>
            </a:r>
            <a:r>
              <a:rPr lang="de-DE" sz="2800" b="1" dirty="0">
                <a:latin typeface="+mn-lt"/>
              </a:rPr>
              <a:t> </a:t>
            </a:r>
            <a:r>
              <a:rPr lang="de-DE" sz="2800" b="1" dirty="0" err="1">
                <a:latin typeface="+mn-lt"/>
              </a:rPr>
              <a:t>to</a:t>
            </a:r>
            <a:r>
              <a:rPr lang="de-DE" sz="2800" b="1" dirty="0">
                <a:latin typeface="+mn-lt"/>
              </a:rPr>
              <a:t> </a:t>
            </a:r>
            <a:r>
              <a:rPr lang="de-DE" sz="2800" b="1" dirty="0" err="1">
                <a:latin typeface="+mn-lt"/>
              </a:rPr>
              <a:t>India</a:t>
            </a:r>
            <a:r>
              <a:rPr lang="de-DE" sz="2800" b="1" dirty="0">
                <a:latin typeface="+mn-lt"/>
              </a:rPr>
              <a:t> </a:t>
            </a:r>
            <a:r>
              <a:rPr lang="de-DE" sz="2800" b="1" dirty="0" smtClean="0">
                <a:latin typeface="+mn-lt"/>
              </a:rPr>
              <a:t>2011-2018 Market Share</a:t>
            </a:r>
            <a:endParaRPr lang="en-US" sz="2800" b="1" i="1" dirty="0">
              <a:latin typeface="+mn-lt"/>
            </a:endParaRPr>
          </a:p>
        </p:txBody>
      </p:sp>
      <p:sp>
        <p:nvSpPr>
          <p:cNvPr id="4" name="Rectangle 5"/>
          <p:cNvSpPr>
            <a:spLocks noChangeArrowheads="1"/>
          </p:cNvSpPr>
          <p:nvPr/>
        </p:nvSpPr>
        <p:spPr bwMode="auto">
          <a:xfrm>
            <a:off x="378372" y="1157878"/>
            <a:ext cx="1126264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0" u="none" strike="noStrike" cap="none" normalizeH="0" baseline="0" dirty="0">
                <a:ln>
                  <a:noFill/>
                </a:ln>
                <a:effectLst/>
                <a:ea typeface="MS Mincho" panose="02020609040205080304" pitchFamily="49" charset="-128"/>
                <a:cs typeface="Calibri Light" panose="020F0302020204030204" pitchFamily="34" charset="0"/>
              </a:rPr>
              <a:t>Market share of Chinese Travellers for Total Indian Incoming Market 2015-H1 2019 </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graphicFrame>
        <p:nvGraphicFramePr>
          <p:cNvPr id="15" name="Diagramm 14"/>
          <p:cNvGraphicFramePr/>
          <p:nvPr/>
        </p:nvGraphicFramePr>
        <p:xfrm>
          <a:off x="1692201" y="1902818"/>
          <a:ext cx="5689797" cy="377401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a:spLocks noChangeArrowheads="1"/>
          </p:cNvSpPr>
          <p:nvPr/>
        </p:nvSpPr>
        <p:spPr bwMode="auto">
          <a:xfrm>
            <a:off x="1951295" y="5766608"/>
            <a:ext cx="358836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7F7F7F"/>
                </a:solidFill>
                <a:effectLst/>
                <a:ea typeface="MS Mincho" panose="02020609040205080304" pitchFamily="49" charset="-128"/>
                <a:cs typeface="Calibri" panose="020F0502020204030204" pitchFamily="34" charset="0"/>
              </a:rPr>
              <a:t>Source: India Ministry of Tourism Board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9"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0"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
        <p:nvSpPr>
          <p:cNvPr id="2" name="Textfeld 1"/>
          <p:cNvSpPr txBox="1"/>
          <p:nvPr/>
        </p:nvSpPr>
        <p:spPr>
          <a:xfrm>
            <a:off x="7889213" y="1902818"/>
            <a:ext cx="3751802" cy="3785652"/>
          </a:xfrm>
          <a:prstGeom prst="rect">
            <a:avLst/>
          </a:prstGeom>
          <a:noFill/>
        </p:spPr>
        <p:txBody>
          <a:bodyPr wrap="square" rtlCol="0">
            <a:spAutoFit/>
          </a:bodyPr>
          <a:lstStyle/>
          <a:p>
            <a:pPr algn="just"/>
            <a:r>
              <a:rPr lang="en-GB" sz="2000" b="1" dirty="0"/>
              <a:t>In 2001</a:t>
            </a:r>
            <a:r>
              <a:rPr lang="en-GB" sz="2000" dirty="0"/>
              <a:t>, Travellers from China </a:t>
            </a:r>
            <a:r>
              <a:rPr lang="en-GB" sz="2000" dirty="0" smtClean="0"/>
              <a:t>accounted </a:t>
            </a:r>
            <a:r>
              <a:rPr lang="en-GB" sz="2000" dirty="0"/>
              <a:t>for 0.5% of India’s international tourism arrivals. </a:t>
            </a:r>
          </a:p>
          <a:p>
            <a:pPr algn="just"/>
            <a:endParaRPr lang="en-GB" sz="2000" dirty="0"/>
          </a:p>
          <a:p>
            <a:pPr algn="just"/>
            <a:r>
              <a:rPr lang="en-GB" sz="2000" dirty="0"/>
              <a:t>The share of Chinese travellers increased to 2.6% </a:t>
            </a:r>
            <a:r>
              <a:rPr lang="en-GB" sz="2000" b="1" dirty="0"/>
              <a:t>in 2015 </a:t>
            </a:r>
            <a:r>
              <a:rPr lang="en-GB" sz="2000" dirty="0"/>
              <a:t>and stayed </a:t>
            </a:r>
            <a:r>
              <a:rPr lang="en-GB" sz="2000" dirty="0" smtClean="0"/>
              <a:t>below 3% </a:t>
            </a:r>
            <a:r>
              <a:rPr lang="en-GB" sz="2000" dirty="0"/>
              <a:t>until </a:t>
            </a:r>
            <a:r>
              <a:rPr lang="en-GB" sz="2000" b="1" dirty="0"/>
              <a:t>2018</a:t>
            </a:r>
            <a:r>
              <a:rPr lang="en-GB" sz="2000" dirty="0"/>
              <a:t>. </a:t>
            </a:r>
          </a:p>
          <a:p>
            <a:pPr algn="just"/>
            <a:endParaRPr lang="en-GB" sz="2000" dirty="0"/>
          </a:p>
          <a:p>
            <a:pPr algn="just"/>
            <a:r>
              <a:rPr lang="en-GB" sz="2000" dirty="0"/>
              <a:t>The market share of Chinese arrivals among total Indian arrivals reached a historical high at 3.0% </a:t>
            </a:r>
            <a:r>
              <a:rPr lang="en-GB" sz="2000" b="1" dirty="0"/>
              <a:t>in the first half of 2019</a:t>
            </a:r>
            <a:r>
              <a:rPr lang="en-GB" sz="2000" dirty="0"/>
              <a:t>. </a:t>
            </a:r>
            <a:endParaRPr lang="en-US" sz="2000" dirty="0"/>
          </a:p>
        </p:txBody>
      </p:sp>
    </p:spTree>
    <p:extLst>
      <p:ext uri="{BB962C8B-B14F-4D97-AF65-F5344CB8AC3E}">
        <p14:creationId xmlns:p14="http://schemas.microsoft.com/office/powerpoint/2010/main" val="324807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D78F5C9-9503-4BB9-9F1E-F71B7CBD9A6A}"/>
              </a:ext>
            </a:extLst>
          </p:cNvPr>
          <p:cNvCxnSpPr>
            <a:cxnSpLocks/>
          </p:cNvCxnSpPr>
          <p:nvPr/>
        </p:nvCxnSpPr>
        <p:spPr>
          <a:xfrm>
            <a:off x="0" y="671653"/>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cxnSp>
        <p:nvCxnSpPr>
          <p:cNvPr id="5" name="Straight Connector 4">
            <a:extLst>
              <a:ext uri="{FF2B5EF4-FFF2-40B4-BE49-F238E27FC236}">
                <a16:creationId xmlns:a16="http://schemas.microsoft.com/office/drawing/2014/main" id="{0287EF00-FC5C-45A3-9822-B94D3CEABBF3}"/>
              </a:ext>
            </a:extLst>
          </p:cNvPr>
          <p:cNvCxnSpPr>
            <a:cxnSpLocks/>
          </p:cNvCxnSpPr>
          <p:nvPr/>
        </p:nvCxnSpPr>
        <p:spPr>
          <a:xfrm>
            <a:off x="0" y="690940"/>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6" name="Rectangle 5">
            <a:extLst>
              <a:ext uri="{FF2B5EF4-FFF2-40B4-BE49-F238E27FC236}">
                <a16:creationId xmlns:a16="http://schemas.microsoft.com/office/drawing/2014/main" id="{0D7A2876-1D47-4575-8F7A-40B87D659EFB}"/>
              </a:ext>
            </a:extLst>
          </p:cNvPr>
          <p:cNvSpPr/>
          <p:nvPr/>
        </p:nvSpPr>
        <p:spPr>
          <a:xfrm>
            <a:off x="-799101" y="193235"/>
            <a:ext cx="13674090" cy="523220"/>
          </a:xfrm>
          <a:prstGeom prst="rect">
            <a:avLst/>
          </a:prstGeom>
        </p:spPr>
        <p:txBody>
          <a:bodyPr wrap="square">
            <a:spAutoFit/>
          </a:bodyPr>
          <a:lstStyle/>
          <a:p>
            <a:pPr algn="ctr"/>
            <a:r>
              <a:rPr lang="en-US" sz="2800" b="1" dirty="0"/>
              <a:t>Characteristics of Chinese </a:t>
            </a:r>
            <a:r>
              <a:rPr lang="en-US" sz="2800" b="1" dirty="0" err="1"/>
              <a:t>Travellers</a:t>
            </a:r>
            <a:r>
              <a:rPr lang="en-US" sz="2800" b="1" dirty="0"/>
              <a:t> to India</a:t>
            </a:r>
            <a:endParaRPr lang="de-DE" sz="2800" b="1" dirty="0"/>
          </a:p>
        </p:txBody>
      </p:sp>
      <p:sp>
        <p:nvSpPr>
          <p:cNvPr id="9" name="Rectangle 8">
            <a:extLst>
              <a:ext uri="{FF2B5EF4-FFF2-40B4-BE49-F238E27FC236}">
                <a16:creationId xmlns:a16="http://schemas.microsoft.com/office/drawing/2014/main" id="{CC3E9A18-0C65-49ED-973F-C4D9A52C32E7}"/>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9">
            <a:extLst>
              <a:ext uri="{FF2B5EF4-FFF2-40B4-BE49-F238E27FC236}">
                <a16:creationId xmlns:a16="http://schemas.microsoft.com/office/drawing/2014/main" id="{AD5588AC-1A05-4704-A874-1E8FC67FD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1" name="Fußzeilenplatzhalter 3">
            <a:extLst>
              <a:ext uri="{FF2B5EF4-FFF2-40B4-BE49-F238E27FC236}">
                <a16:creationId xmlns:a16="http://schemas.microsoft.com/office/drawing/2014/main" id="{D240F66A-FEA0-4090-8CF2-7C88E43982DD}"/>
              </a:ext>
            </a:extLst>
          </p:cNvPr>
          <p:cNvSpPr>
            <a:spLocks noGrp="1"/>
          </p:cNvSpPr>
          <p:nvPr>
            <p:ph type="ftr" sz="quarter" idx="11"/>
          </p:nvPr>
        </p:nvSpPr>
        <p:spPr>
          <a:xfrm>
            <a:off x="3186104" y="6471795"/>
            <a:ext cx="3999018" cy="369437"/>
          </a:xfrm>
        </p:spPr>
        <p:txBody>
          <a:bodyPr/>
          <a:lstStyle/>
          <a:p>
            <a:r>
              <a:rPr lang="en-US" dirty="0">
                <a:solidFill>
                  <a:schemeClr val="tx1"/>
                </a:solidFill>
              </a:rPr>
              <a:t>www.china-outbound.com</a:t>
            </a:r>
          </a:p>
        </p:txBody>
      </p:sp>
      <p:sp>
        <p:nvSpPr>
          <p:cNvPr id="12" name="Datumsplatzhalter 5">
            <a:extLst>
              <a:ext uri="{FF2B5EF4-FFF2-40B4-BE49-F238E27FC236}">
                <a16:creationId xmlns:a16="http://schemas.microsoft.com/office/drawing/2014/main" id="{9D19434F-DCD2-4D9D-9A9D-EF6DB654A112}"/>
              </a:ext>
            </a:extLst>
          </p:cNvPr>
          <p:cNvSpPr>
            <a:spLocks noGrp="1"/>
          </p:cNvSpPr>
          <p:nvPr>
            <p:ph type="dt" sz="half" idx="10"/>
          </p:nvPr>
        </p:nvSpPr>
        <p:spPr>
          <a:xfrm>
            <a:off x="5782404" y="6481334"/>
            <a:ext cx="3140381" cy="365125"/>
          </a:xfrm>
        </p:spPr>
        <p:txBody>
          <a:bodyPr/>
          <a:lstStyle/>
          <a:p>
            <a:pPr algn="r"/>
            <a:r>
              <a:rPr lang="en-US" dirty="0">
                <a:solidFill>
                  <a:schemeClr val="tx1"/>
                </a:solidFill>
              </a:rPr>
              <a:t>2018</a:t>
            </a:r>
          </a:p>
        </p:txBody>
      </p:sp>
      <p:sp>
        <p:nvSpPr>
          <p:cNvPr id="3" name="Rectangle 1"/>
          <p:cNvSpPr>
            <a:spLocks noChangeArrowheads="1"/>
          </p:cNvSpPr>
          <p:nvPr/>
        </p:nvSpPr>
        <p:spPr bwMode="auto">
          <a:xfrm>
            <a:off x="1490824" y="5381887"/>
            <a:ext cx="74110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7F7F7F"/>
                </a:solidFill>
                <a:effectLst/>
                <a:latin typeface="Calibri" panose="020F0502020204030204" pitchFamily="34" charset="0"/>
                <a:ea typeface="MS Mincho" panose="02020609040205080304" pitchFamily="49" charset="-128"/>
                <a:cs typeface="Calibri" panose="020F0502020204030204" pitchFamily="34" charset="0"/>
              </a:rPr>
              <a:t>Source: COTRI Analytics </a:t>
            </a:r>
            <a:endParaRPr kumimoji="0" lang="en-AU"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elle 7"/>
          <p:cNvGraphicFramePr>
            <a:graphicFrameLocks noGrp="1"/>
          </p:cNvGraphicFramePr>
          <p:nvPr/>
        </p:nvGraphicFramePr>
        <p:xfrm>
          <a:off x="898358" y="1095594"/>
          <a:ext cx="6527043" cy="290565"/>
        </p:xfrm>
        <a:graphic>
          <a:graphicData uri="http://schemas.openxmlformats.org/drawingml/2006/table">
            <a:tbl>
              <a:tblPr firstRow="1" firstCol="1" bandRow="1"/>
              <a:tblGrid>
                <a:gridCol w="3591839">
                  <a:extLst>
                    <a:ext uri="{9D8B030D-6E8A-4147-A177-3AD203B41FA5}">
                      <a16:colId xmlns:a16="http://schemas.microsoft.com/office/drawing/2014/main" val="20000"/>
                    </a:ext>
                  </a:extLst>
                </a:gridCol>
                <a:gridCol w="1590389">
                  <a:extLst>
                    <a:ext uri="{9D8B030D-6E8A-4147-A177-3AD203B41FA5}">
                      <a16:colId xmlns:a16="http://schemas.microsoft.com/office/drawing/2014/main" val="20001"/>
                    </a:ext>
                  </a:extLst>
                </a:gridCol>
                <a:gridCol w="1344815">
                  <a:extLst>
                    <a:ext uri="{9D8B030D-6E8A-4147-A177-3AD203B41FA5}">
                      <a16:colId xmlns:a16="http://schemas.microsoft.com/office/drawing/2014/main" val="20002"/>
                    </a:ext>
                  </a:extLst>
                </a:gridCol>
              </a:tblGrid>
              <a:tr h="290565">
                <a:tc>
                  <a:txBody>
                    <a:bodyPr/>
                    <a:lstStyle/>
                    <a:p>
                      <a:pPr algn="ctr">
                        <a:spcBef>
                          <a:spcPts val="600"/>
                        </a:spcBef>
                        <a:spcAft>
                          <a:spcPts val="0"/>
                        </a:spcAft>
                      </a:pPr>
                      <a:r>
                        <a:rPr lang="de-DE" sz="14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India</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41903" marR="41903"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Bef>
                          <a:spcPts val="600"/>
                        </a:spcBef>
                        <a:spcAft>
                          <a:spcPts val="0"/>
                        </a:spcAft>
                      </a:pPr>
                      <a:r>
                        <a:rPr lang="de-DE"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Absolute </a:t>
                      </a:r>
                      <a:r>
                        <a:rPr lang="de-DE" sz="14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Number</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41903" marR="41903"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Bef>
                          <a:spcPts val="600"/>
                        </a:spcBef>
                        <a:spcAft>
                          <a:spcPts val="0"/>
                        </a:spcAft>
                      </a:pPr>
                      <a:r>
                        <a:rPr lang="de-DE"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Share </a:t>
                      </a:r>
                      <a:r>
                        <a:rPr lang="de-DE" sz="14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of</a:t>
                      </a:r>
                      <a:r>
                        <a:rPr lang="de-DE"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Total</a:t>
                      </a:r>
                      <a:endParaRPr lang="en-US" sz="14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41903" marR="41903"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0"/>
                  </a:ext>
                </a:extLst>
              </a:tr>
            </a:tbl>
          </a:graphicData>
        </a:graphic>
      </p:graphicFrame>
      <p:graphicFrame>
        <p:nvGraphicFramePr>
          <p:cNvPr id="13" name="Tabelle 12"/>
          <p:cNvGraphicFramePr>
            <a:graphicFrameLocks noGrp="1"/>
          </p:cNvGraphicFramePr>
          <p:nvPr/>
        </p:nvGraphicFramePr>
        <p:xfrm>
          <a:off x="898359" y="1386159"/>
          <a:ext cx="6527043" cy="4843397"/>
        </p:xfrm>
        <a:graphic>
          <a:graphicData uri="http://schemas.openxmlformats.org/drawingml/2006/table">
            <a:tbl>
              <a:tblPr firstRow="1" firstCol="1" bandRow="1"/>
              <a:tblGrid>
                <a:gridCol w="3591839">
                  <a:extLst>
                    <a:ext uri="{9D8B030D-6E8A-4147-A177-3AD203B41FA5}">
                      <a16:colId xmlns:a16="http://schemas.microsoft.com/office/drawing/2014/main" val="20000"/>
                    </a:ext>
                  </a:extLst>
                </a:gridCol>
                <a:gridCol w="1590389">
                  <a:extLst>
                    <a:ext uri="{9D8B030D-6E8A-4147-A177-3AD203B41FA5}">
                      <a16:colId xmlns:a16="http://schemas.microsoft.com/office/drawing/2014/main" val="20001"/>
                    </a:ext>
                  </a:extLst>
                </a:gridCol>
                <a:gridCol w="1344815">
                  <a:extLst>
                    <a:ext uri="{9D8B030D-6E8A-4147-A177-3AD203B41FA5}">
                      <a16:colId xmlns:a16="http://schemas.microsoft.com/office/drawing/2014/main" val="20002"/>
                    </a:ext>
                  </a:extLst>
                </a:gridCol>
              </a:tblGrid>
              <a:tr h="154200">
                <a:tc>
                  <a:txBody>
                    <a:bodyPr/>
                    <a:lstStyle/>
                    <a:p>
                      <a:pPr algn="l">
                        <a:spcBef>
                          <a:spcPts val="600"/>
                        </a:spcBef>
                        <a:spcAft>
                          <a:spcPts val="0"/>
                        </a:spcAft>
                      </a:pPr>
                      <a:r>
                        <a:rPr lang="de-DE" sz="10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Arrivals</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a:noFill/>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a:noFill/>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a:noFill/>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00"/>
                  </a:ext>
                </a:extLst>
              </a:tr>
              <a:tr h="183660">
                <a:tc>
                  <a:txBody>
                    <a:bodyPr/>
                    <a:lstStyle/>
                    <a:p>
                      <a:pPr algn="l">
                        <a:spcBef>
                          <a:spcPts val="600"/>
                        </a:spcBef>
                        <a:spcAft>
                          <a:spcPts val="0"/>
                        </a:spcAft>
                      </a:pPr>
                      <a:r>
                        <a:rPr lang="en-US" sz="1000" b="1" i="1" dirty="0">
                          <a:effectLst/>
                          <a:latin typeface="Calibri" panose="020F0502020204030204" pitchFamily="34" charset="0"/>
                          <a:ea typeface="Times New Roman" panose="02020603050405020304" pitchFamily="18" charset="0"/>
                          <a:cs typeface="Times New Roman" panose="02020603050405020304" pitchFamily="18" charset="0"/>
                        </a:rPr>
                        <a:t>Total Arrivals From China, All Destinations </a:t>
                      </a:r>
                      <a:r>
                        <a:rPr lang="en-US" sz="1000" b="1" i="0" dirty="0">
                          <a:effectLst/>
                          <a:latin typeface="Calibri Light" panose="020F0302020204030204" pitchFamily="34" charset="0"/>
                          <a:ea typeface="MS Mincho" panose="02020609040205080304" pitchFamily="49" charset="-128"/>
                          <a:cs typeface="Times New Roman" panose="02020603050405020304" pitchFamily="18" charset="0"/>
                        </a:rPr>
                        <a:t>(</a:t>
                      </a:r>
                      <a:r>
                        <a:rPr lang="en-US" sz="1000" b="1" i="1" dirty="0">
                          <a:effectLst/>
                          <a:latin typeface="Calibri" panose="020F0502020204030204" pitchFamily="34" charset="0"/>
                          <a:ea typeface="Times New Roman" panose="02020603050405020304" pitchFamily="18" charset="0"/>
                          <a:cs typeface="Times New Roman" panose="02020603050405020304" pitchFamily="18" charset="0"/>
                        </a:rPr>
                        <a:t>4</a:t>
                      </a:r>
                      <a:r>
                        <a:rPr lang="en-US" sz="1000" b="1" i="1"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000" b="1" i="1" dirty="0">
                          <a:effectLst/>
                          <a:latin typeface="Calibri" panose="020F0502020204030204" pitchFamily="34" charset="0"/>
                          <a:ea typeface="Times New Roman" panose="02020603050405020304" pitchFamily="18" charset="0"/>
                          <a:cs typeface="Times New Roman" panose="02020603050405020304" pitchFamily="18" charset="0"/>
                        </a:rPr>
                        <a:t> quarter 2018)</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40,000,000</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808080"/>
                      </a:fgClr>
                      <a:bgClr>
                        <a:srgbClr val="DBDBDB"/>
                      </a:bgClr>
                    </a:pattFill>
                  </a:tcPr>
                </a:tc>
                <a:extLst>
                  <a:ext uri="{0D108BD9-81ED-4DB2-BD59-A6C34878D82A}">
                    <a16:rowId xmlns:a16="http://schemas.microsoft.com/office/drawing/2014/main" val="10001"/>
                  </a:ext>
                </a:extLst>
              </a:tr>
              <a:tr h="187937">
                <a:tc>
                  <a:txBody>
                    <a:bodyPr/>
                    <a:lstStyle/>
                    <a:p>
                      <a:pPr algn="l">
                        <a:spcBef>
                          <a:spcPts val="60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Total Arrivals From China, India </a:t>
                      </a:r>
                      <a:r>
                        <a:rPr lang="en-US" sz="1000" b="1" dirty="0">
                          <a:effectLst/>
                          <a:latin typeface="Calibri Light" panose="020F0302020204030204" pitchFamily="34" charset="0"/>
                          <a:ea typeface="MS Mincho" panose="02020609040205080304" pitchFamily="49" charset="-128"/>
                          <a:cs typeface="Times New Roman" panose="02020603050405020304" pitchFamily="18" charset="0"/>
                        </a:rPr>
                        <a:t>(</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4</a:t>
                      </a:r>
                      <a:r>
                        <a:rPr lang="en-US" sz="1000" b="1"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quarter 2018)</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effectLst/>
                          <a:latin typeface="Calibri" panose="020F0502020204030204" pitchFamily="34" charset="0"/>
                          <a:ea typeface="Times New Roman" panose="02020603050405020304" pitchFamily="18" charset="0"/>
                          <a:cs typeface="Times New Roman" panose="02020603050405020304" pitchFamily="18" charset="0"/>
                        </a:rPr>
                        <a:t>84,487</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2700" cap="flat" cmpd="sng" algn="ctr">
                      <a:solidFill>
                        <a:srgbClr val="000000"/>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54200">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03"/>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0-29</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13,518</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30-49</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57,451</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13,518</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6"/>
                  </a:ext>
                </a:extLst>
              </a:tr>
              <a:tr h="154200">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Gender</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07"/>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54,917</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54200">
                <a:tc>
                  <a:txBody>
                    <a:bodyPr/>
                    <a:lstStyle/>
                    <a:p>
                      <a:pPr algn="l">
                        <a:spcBef>
                          <a:spcPts val="600"/>
                        </a:spcBef>
                        <a:spcAft>
                          <a:spcPts val="0"/>
                        </a:spcAft>
                      </a:pP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29,571</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54200">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Education Level</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10"/>
                  </a:ext>
                </a:extLst>
              </a:tr>
              <a:tr h="154200">
                <a:tc>
                  <a:txBody>
                    <a:bodyPr/>
                    <a:lstStyle/>
                    <a:p>
                      <a:pPr algn="l">
                        <a:spcBef>
                          <a:spcPts val="600"/>
                        </a:spcBef>
                        <a:spcAft>
                          <a:spcPts val="0"/>
                        </a:spcAft>
                      </a:pP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Up</a:t>
                      </a: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To</a:t>
                      </a: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 High School</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18,587</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154200">
                <a:tc>
                  <a:txBody>
                    <a:bodyPr/>
                    <a:lstStyle/>
                    <a:p>
                      <a:pPr algn="l">
                        <a:spcBef>
                          <a:spcPts val="600"/>
                        </a:spcBef>
                        <a:spcAft>
                          <a:spcPts val="0"/>
                        </a:spcAft>
                      </a:pP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Up</a:t>
                      </a: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To</a:t>
                      </a: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 College</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25,346</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r h="154200">
                <a:tc>
                  <a:txBody>
                    <a:bodyPr/>
                    <a:lstStyle/>
                    <a:p>
                      <a:pPr algn="l">
                        <a:spcBef>
                          <a:spcPts val="600"/>
                        </a:spcBef>
                        <a:spcAft>
                          <a:spcPts val="0"/>
                        </a:spcAft>
                      </a:pP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Above</a:t>
                      </a: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 College</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40,554</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3"/>
                  </a:ext>
                </a:extLst>
              </a:tr>
              <a:tr h="154200">
                <a:tc>
                  <a:txBody>
                    <a:bodyPr/>
                    <a:lstStyle/>
                    <a:p>
                      <a:pPr algn="l">
                        <a:spcBef>
                          <a:spcPts val="600"/>
                        </a:spcBef>
                        <a:spcAft>
                          <a:spcPts val="0"/>
                        </a:spcAft>
                      </a:pPr>
                      <a:r>
                        <a:rPr lang="de-DE" sz="10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Residence</a:t>
                      </a: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in China</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14"/>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First Tier City</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52,382</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5"/>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Second Tier City</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23,656</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54200">
                <a:tc>
                  <a:txBody>
                    <a:bodyPr/>
                    <a:lstStyle/>
                    <a:p>
                      <a:pPr algn="l">
                        <a:spcBef>
                          <a:spcPts val="60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Third And Lower Tier City</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8,449</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7"/>
                  </a:ext>
                </a:extLst>
              </a:tr>
              <a:tr h="154200">
                <a:tc>
                  <a:txBody>
                    <a:bodyPr/>
                    <a:lstStyle/>
                    <a:p>
                      <a:pPr algn="l">
                        <a:spcBef>
                          <a:spcPts val="600"/>
                        </a:spcBef>
                        <a:spcAft>
                          <a:spcPts val="0"/>
                        </a:spcAft>
                      </a:pPr>
                      <a:r>
                        <a:rPr lang="de-DE" sz="10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Purpose</a:t>
                      </a: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0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of</a:t>
                      </a: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1000" b="1"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Visit</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18"/>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Corporate</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38,019</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54200">
                <a:tc>
                  <a:txBody>
                    <a:bodyPr/>
                    <a:lstStyle/>
                    <a:p>
                      <a:pPr algn="l">
                        <a:spcBef>
                          <a:spcPts val="600"/>
                        </a:spcBef>
                        <a:spcAft>
                          <a:spcPts val="0"/>
                        </a:spcAft>
                      </a:pPr>
                      <a:r>
                        <a:rPr lang="de-DE" sz="1000" b="1">
                          <a:effectLst/>
                          <a:latin typeface="Calibri" panose="020F0502020204030204" pitchFamily="34" charset="0"/>
                          <a:ea typeface="Times New Roman" panose="02020603050405020304" pitchFamily="18" charset="0"/>
                          <a:cs typeface="Times New Roman" panose="02020603050405020304" pitchFamily="18" charset="0"/>
                        </a:rPr>
                        <a:t>MICE</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8,449</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0"/>
                  </a:ext>
                </a:extLst>
              </a:tr>
              <a:tr h="154200">
                <a:tc>
                  <a:txBody>
                    <a:bodyPr/>
                    <a:lstStyle/>
                    <a:p>
                      <a:pPr algn="l">
                        <a:spcBef>
                          <a:spcPts val="600"/>
                        </a:spcBef>
                        <a:spcAft>
                          <a:spcPts val="0"/>
                        </a:spcAft>
                      </a:pPr>
                      <a:r>
                        <a:rPr lang="de-DE" sz="1000" b="1">
                          <a:effectLst/>
                          <a:latin typeface="Calibri" panose="020F0502020204030204" pitchFamily="34" charset="0"/>
                          <a:ea typeface="Times New Roman" panose="02020603050405020304" pitchFamily="18" charset="0"/>
                          <a:cs typeface="Times New Roman" panose="02020603050405020304" pitchFamily="18" charset="0"/>
                        </a:rPr>
                        <a:t>Leisure</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21,122</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21"/>
                  </a:ext>
                </a:extLst>
              </a:tr>
              <a:tr h="154200">
                <a:tc>
                  <a:txBody>
                    <a:bodyPr/>
                    <a:lstStyle/>
                    <a:p>
                      <a:pPr algn="l">
                        <a:spcBef>
                          <a:spcPts val="600"/>
                        </a:spcBef>
                        <a:spcAft>
                          <a:spcPts val="0"/>
                        </a:spcAft>
                      </a:pPr>
                      <a:r>
                        <a:rPr lang="de-DE" sz="1000" b="1">
                          <a:effectLst/>
                          <a:latin typeface="Calibri" panose="020F0502020204030204" pitchFamily="34" charset="0"/>
                          <a:ea typeface="Times New Roman" panose="02020603050405020304" pitchFamily="18" charset="0"/>
                          <a:cs typeface="Times New Roman" panose="02020603050405020304" pitchFamily="18" charset="0"/>
                        </a:rPr>
                        <a:t>VFR</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4,224</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2"/>
                  </a:ext>
                </a:extLst>
              </a:tr>
              <a:tr h="154200">
                <a:tc>
                  <a:txBody>
                    <a:bodyPr/>
                    <a:lstStyle/>
                    <a:p>
                      <a:pPr algn="l">
                        <a:spcBef>
                          <a:spcPts val="600"/>
                        </a:spcBef>
                        <a:spcAft>
                          <a:spcPts val="0"/>
                        </a:spcAft>
                      </a:pPr>
                      <a:r>
                        <a:rPr lang="de-DE" sz="1000" b="1">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12,673</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3"/>
                  </a:ext>
                </a:extLst>
              </a:tr>
              <a:tr h="154200">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Organisation of Travel</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24"/>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Non-Package Tour </a:t>
                      </a: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Traveller</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50,692</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5"/>
                  </a:ext>
                </a:extLst>
              </a:tr>
              <a:tr h="154200">
                <a:tc>
                  <a:txBody>
                    <a:bodyPr/>
                    <a:lstStyle/>
                    <a:p>
                      <a:pPr algn="l">
                        <a:spcBef>
                          <a:spcPts val="600"/>
                        </a:spcBef>
                        <a:spcAft>
                          <a:spcPts val="0"/>
                        </a:spcAft>
                      </a:pP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Package Tour </a:t>
                      </a: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Traveller</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33,795</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6"/>
                  </a:ext>
                </a:extLst>
              </a:tr>
              <a:tr h="154200">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Type of Accommodation</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tc>
                  <a:txBody>
                    <a:bodyPr/>
                    <a:lstStyle/>
                    <a:p>
                      <a:pPr algn="l">
                        <a:spcBef>
                          <a:spcPts val="600"/>
                        </a:spcBef>
                        <a:spcAft>
                          <a:spcPts val="0"/>
                        </a:spcAft>
                      </a:pPr>
                      <a:r>
                        <a:rPr lang="de-DE"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C33B3B"/>
                    </a:solidFill>
                  </a:tcPr>
                </a:tc>
                <a:extLst>
                  <a:ext uri="{0D108BD9-81ED-4DB2-BD59-A6C34878D82A}">
                    <a16:rowId xmlns:a16="http://schemas.microsoft.com/office/drawing/2014/main" val="10027"/>
                  </a:ext>
                </a:extLst>
              </a:tr>
              <a:tr h="154200">
                <a:tc>
                  <a:txBody>
                    <a:bodyPr/>
                    <a:lstStyle/>
                    <a:p>
                      <a:pPr algn="l">
                        <a:spcBef>
                          <a:spcPts val="600"/>
                        </a:spcBef>
                        <a:spcAft>
                          <a:spcPts val="0"/>
                        </a:spcAft>
                      </a:pPr>
                      <a:r>
                        <a:rPr lang="de-DE" sz="1000" b="1">
                          <a:effectLst/>
                          <a:latin typeface="Calibri" panose="020F0502020204030204" pitchFamily="34" charset="0"/>
                          <a:ea typeface="Times New Roman" panose="02020603050405020304" pitchFamily="18" charset="0"/>
                          <a:cs typeface="Times New Roman" panose="02020603050405020304" pitchFamily="18" charset="0"/>
                        </a:rPr>
                        <a:t>Accomodation Up To 2 Star</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12,673</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28"/>
                  </a:ext>
                </a:extLst>
              </a:tr>
              <a:tr h="154200">
                <a:tc>
                  <a:txBody>
                    <a:bodyPr/>
                    <a:lstStyle/>
                    <a:p>
                      <a:pPr algn="l">
                        <a:spcBef>
                          <a:spcPts val="600"/>
                        </a:spcBef>
                        <a:spcAft>
                          <a:spcPts val="0"/>
                        </a:spcAft>
                      </a:pPr>
                      <a:r>
                        <a:rPr lang="de-DE" sz="1000" b="1">
                          <a:effectLst/>
                          <a:latin typeface="Calibri" panose="020F0502020204030204" pitchFamily="34" charset="0"/>
                          <a:ea typeface="Times New Roman" panose="02020603050405020304" pitchFamily="18" charset="0"/>
                          <a:cs typeface="Times New Roman" panose="02020603050405020304" pitchFamily="18" charset="0"/>
                        </a:rPr>
                        <a:t>Accomodation 3 Star</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15,208</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spcBef>
                          <a:spcPts val="600"/>
                        </a:spcBef>
                        <a:spcAft>
                          <a:spcPts val="0"/>
                        </a:spcAft>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00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9"/>
                  </a:ext>
                </a:extLst>
              </a:tr>
              <a:tr h="154200">
                <a:tc>
                  <a:txBody>
                    <a:bodyPr/>
                    <a:lstStyle/>
                    <a:p>
                      <a:pPr algn="l">
                        <a:spcBef>
                          <a:spcPts val="600"/>
                        </a:spcBef>
                        <a:spcAft>
                          <a:spcPts val="0"/>
                        </a:spcAft>
                      </a:pPr>
                      <a:r>
                        <a:rPr lang="de-DE" sz="1000" b="1" dirty="0" err="1">
                          <a:effectLst/>
                          <a:latin typeface="Calibri" panose="020F0502020204030204" pitchFamily="34" charset="0"/>
                          <a:ea typeface="Times New Roman" panose="02020603050405020304" pitchFamily="18" charset="0"/>
                          <a:cs typeface="Times New Roman" panose="02020603050405020304" pitchFamily="18" charset="0"/>
                        </a:rPr>
                        <a:t>Accomodation</a:t>
                      </a:r>
                      <a:r>
                        <a:rPr lang="de-DE" sz="1000" b="1" dirty="0">
                          <a:effectLst/>
                          <a:latin typeface="Calibri" panose="020F0502020204030204" pitchFamily="34" charset="0"/>
                          <a:ea typeface="Times New Roman" panose="02020603050405020304" pitchFamily="18" charset="0"/>
                          <a:cs typeface="Times New Roman" panose="02020603050405020304" pitchFamily="18" charset="0"/>
                        </a:rPr>
                        <a:t> 4-5 Star</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b">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E6B8B7"/>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56,607</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BFBFBF"/>
                    </a:solidFill>
                  </a:tcPr>
                </a:tc>
                <a:tc>
                  <a:txBody>
                    <a:bodyPr/>
                    <a:lstStyle/>
                    <a:p>
                      <a:pPr algn="r">
                        <a:spcBef>
                          <a:spcPts val="600"/>
                        </a:spcBef>
                        <a:spcAft>
                          <a:spcPts val="0"/>
                        </a:spcAft>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000" dirty="0">
                        <a:effectLst/>
                        <a:latin typeface="Calibri Light" panose="020F0302020204030204" pitchFamily="34" charset="0"/>
                        <a:ea typeface="MS Mincho" panose="02020609040205080304" pitchFamily="49" charset="-128"/>
                        <a:cs typeface="Calibri Light" panose="020F0302020204030204" pitchFamily="34" charset="0"/>
                      </a:endParaRPr>
                    </a:p>
                  </a:txBody>
                  <a:tcPr marL="24031" marR="24031"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C33B3B"/>
                      </a:solidFill>
                      <a:prstDash val="solid"/>
                      <a:round/>
                      <a:headEnd type="none" w="med" len="med"/>
                      <a:tailEnd type="none" w="med" len="med"/>
                    </a:lnB>
                    <a:solidFill>
                      <a:srgbClr val="BFBFBF"/>
                    </a:solidFill>
                  </a:tcPr>
                </a:tc>
                <a:extLst>
                  <a:ext uri="{0D108BD9-81ED-4DB2-BD59-A6C34878D82A}">
                    <a16:rowId xmlns:a16="http://schemas.microsoft.com/office/drawing/2014/main" val="10030"/>
                  </a:ext>
                </a:extLst>
              </a:tr>
            </a:tbl>
          </a:graphicData>
        </a:graphic>
      </p:graphicFrame>
      <p:sp>
        <p:nvSpPr>
          <p:cNvPr id="14" name="Pfeil nach rechts 13"/>
          <p:cNvSpPr/>
          <p:nvPr/>
        </p:nvSpPr>
        <p:spPr>
          <a:xfrm rot="10800000">
            <a:off x="7921529" y="5237129"/>
            <a:ext cx="736979" cy="290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feil nach rechts 14"/>
          <p:cNvSpPr/>
          <p:nvPr/>
        </p:nvSpPr>
        <p:spPr>
          <a:xfrm rot="10800000">
            <a:off x="7921530" y="3356152"/>
            <a:ext cx="736979" cy="290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feil nach rechts 15"/>
          <p:cNvSpPr/>
          <p:nvPr/>
        </p:nvSpPr>
        <p:spPr>
          <a:xfrm rot="10800000">
            <a:off x="7921531" y="2183697"/>
            <a:ext cx="736979" cy="290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feld 16"/>
          <p:cNvSpPr txBox="1"/>
          <p:nvPr/>
        </p:nvSpPr>
        <p:spPr>
          <a:xfrm>
            <a:off x="8765429" y="5212610"/>
            <a:ext cx="3562066" cy="338554"/>
          </a:xfrm>
          <a:prstGeom prst="rect">
            <a:avLst/>
          </a:prstGeom>
          <a:noFill/>
        </p:spPr>
        <p:txBody>
          <a:bodyPr wrap="square" rtlCol="0">
            <a:spAutoFit/>
          </a:bodyPr>
          <a:lstStyle/>
          <a:p>
            <a:r>
              <a:rPr lang="en-US" sz="1600" b="1" dirty="0"/>
              <a:t>Majority Non-Package Tour Visitors</a:t>
            </a:r>
          </a:p>
        </p:txBody>
      </p:sp>
      <p:sp>
        <p:nvSpPr>
          <p:cNvPr id="18" name="Textfeld 17"/>
          <p:cNvSpPr txBox="1"/>
          <p:nvPr/>
        </p:nvSpPr>
        <p:spPr>
          <a:xfrm>
            <a:off x="8765429" y="3332242"/>
            <a:ext cx="3562066" cy="338554"/>
          </a:xfrm>
          <a:prstGeom prst="rect">
            <a:avLst/>
          </a:prstGeom>
          <a:noFill/>
        </p:spPr>
        <p:txBody>
          <a:bodyPr wrap="square" rtlCol="0">
            <a:spAutoFit/>
          </a:bodyPr>
          <a:lstStyle/>
          <a:p>
            <a:r>
              <a:rPr lang="en-US" sz="1600" b="1" dirty="0"/>
              <a:t>Majority Higher Educated Visitors</a:t>
            </a:r>
          </a:p>
        </p:txBody>
      </p:sp>
      <p:sp>
        <p:nvSpPr>
          <p:cNvPr id="19" name="Textfeld 18"/>
          <p:cNvSpPr txBox="1"/>
          <p:nvPr/>
        </p:nvSpPr>
        <p:spPr>
          <a:xfrm>
            <a:off x="8765429" y="2136933"/>
            <a:ext cx="3562066" cy="338554"/>
          </a:xfrm>
          <a:prstGeom prst="rect">
            <a:avLst/>
          </a:prstGeom>
          <a:noFill/>
        </p:spPr>
        <p:txBody>
          <a:bodyPr wrap="square" rtlCol="0">
            <a:spAutoFit/>
          </a:bodyPr>
          <a:lstStyle/>
          <a:p>
            <a:r>
              <a:rPr lang="en-US" sz="1600" b="1" dirty="0"/>
              <a:t>Majority Middle-aged Visitors</a:t>
            </a:r>
          </a:p>
        </p:txBody>
      </p:sp>
      <p:sp>
        <p:nvSpPr>
          <p:cNvPr id="20"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2"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3"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
        <p:nvSpPr>
          <p:cNvPr id="2" name="Textfeld 1"/>
          <p:cNvSpPr txBox="1"/>
          <p:nvPr/>
        </p:nvSpPr>
        <p:spPr>
          <a:xfrm>
            <a:off x="8418786" y="5970888"/>
            <a:ext cx="3468414" cy="369332"/>
          </a:xfrm>
          <a:prstGeom prst="rect">
            <a:avLst/>
          </a:prstGeom>
          <a:noFill/>
        </p:spPr>
        <p:txBody>
          <a:bodyPr wrap="square" rtlCol="0">
            <a:spAutoFit/>
          </a:bodyPr>
          <a:lstStyle/>
          <a:p>
            <a:pPr algn="r"/>
            <a:r>
              <a:rPr lang="de-DE" dirty="0" smtClean="0"/>
              <a:t>Source: COTRI Analytics</a:t>
            </a:r>
            <a:endParaRPr lang="de-DE" dirty="0"/>
          </a:p>
        </p:txBody>
      </p:sp>
    </p:spTree>
    <p:extLst>
      <p:ext uri="{BB962C8B-B14F-4D97-AF65-F5344CB8AC3E}">
        <p14:creationId xmlns:p14="http://schemas.microsoft.com/office/powerpoint/2010/main" val="324850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5" y="87963"/>
            <a:ext cx="10885170" cy="523220"/>
          </a:xfrm>
          <a:prstGeom prst="rect">
            <a:avLst/>
          </a:prstGeom>
        </p:spPr>
        <p:txBody>
          <a:bodyPr wrap="square">
            <a:spAutoFit/>
          </a:bodyPr>
          <a:lstStyle/>
          <a:p>
            <a:pPr algn="ctr"/>
            <a:r>
              <a:rPr lang="en-US" sz="2800" b="1" dirty="0" smtClean="0"/>
              <a:t>India </a:t>
            </a:r>
            <a:r>
              <a:rPr lang="en-US" sz="2800" b="1" dirty="0" smtClean="0"/>
              <a:t>among the cultures from BCE accepted as equal in China</a:t>
            </a:r>
            <a:endParaRPr lang="de-DE" sz="2800" b="1" dirty="0"/>
          </a:p>
        </p:txBody>
      </p:sp>
      <p:sp>
        <p:nvSpPr>
          <p:cNvPr id="10"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7"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19"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
        <p:nvSpPr>
          <p:cNvPr id="2" name="Rechteck 1"/>
          <p:cNvSpPr/>
          <p:nvPr/>
        </p:nvSpPr>
        <p:spPr>
          <a:xfrm>
            <a:off x="0" y="2168181"/>
            <a:ext cx="12192000" cy="1477328"/>
          </a:xfrm>
          <a:prstGeom prst="rect">
            <a:avLst/>
          </a:prstGeom>
        </p:spPr>
        <p:txBody>
          <a:bodyPr wrap="square">
            <a:spAutoFit/>
          </a:bodyPr>
          <a:lstStyle/>
          <a:p>
            <a:endParaRPr lang="en-US" dirty="0"/>
          </a:p>
          <a:p>
            <a:r>
              <a:rPr lang="en-US" dirty="0" smtClean="0"/>
              <a:t>     Maya 		                 Roman Empire	   Egypt</a:t>
            </a:r>
            <a:r>
              <a:rPr lang="en-US" dirty="0" smtClean="0"/>
              <a:t>	</a:t>
            </a:r>
            <a:r>
              <a:rPr lang="en-US" dirty="0" smtClean="0"/>
              <a:t>	          Mesopotamia	                  Persia 	</a:t>
            </a:r>
          </a:p>
          <a:p>
            <a:r>
              <a:rPr lang="en-US" dirty="0" smtClean="0"/>
              <a:t>     No Heir</a:t>
            </a:r>
            <a:r>
              <a:rPr lang="en-US" dirty="0" smtClean="0"/>
              <a:t>                                Heritage </a:t>
            </a:r>
            <a:r>
              <a:rPr lang="en-US" dirty="0" smtClean="0"/>
              <a:t>sites </a:t>
            </a:r>
            <a:r>
              <a:rPr lang="en-US" dirty="0" smtClean="0"/>
              <a:t>visited	   Pyramids visited   	          Not a good idea to          More Chinese visitors  	</a:t>
            </a:r>
          </a:p>
          <a:p>
            <a:r>
              <a:rPr lang="en-US" dirty="0"/>
              <a:t>	</a:t>
            </a:r>
            <a:r>
              <a:rPr lang="en-US" dirty="0" smtClean="0"/>
              <a:t>	                </a:t>
            </a:r>
            <a:r>
              <a:rPr lang="en-US" dirty="0" smtClean="0"/>
              <a:t>Italy </a:t>
            </a:r>
            <a:r>
              <a:rPr lang="en-US" dirty="0" smtClean="0"/>
              <a:t>small </a:t>
            </a:r>
            <a:r>
              <a:rPr lang="en-US" dirty="0" smtClean="0"/>
              <a:t>country	   Egypt not so powerful   visit Iraq and Syria           but unknown	</a:t>
            </a:r>
            <a:endParaRPr lang="en-US" dirty="0" smtClean="0"/>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7" y="960219"/>
            <a:ext cx="2282059" cy="1217712"/>
          </a:xfrm>
          <a:prstGeom prst="rect">
            <a:avLst/>
          </a:prstGeom>
        </p:spPr>
      </p:pic>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34733" y="1009793"/>
            <a:ext cx="1800329" cy="1200460"/>
          </a:xfrm>
          <a:prstGeom prst="rect">
            <a:avLst/>
          </a:prstGeom>
        </p:spPr>
      </p:pic>
      <p:sp>
        <p:nvSpPr>
          <p:cNvPr id="8" name="AutoShape 2" descr="data:image/jpeg;base64,/9j/4AAQSkZJRgABAQAAAQABAAD/2wCEAAkGBxASEBUSEhMWFRUVFRUWFxcWFxUXFRUVFxcYFhcWFRUYHiggGB0lGxYVITEhJSkrLi4uFx8zODMtNygtLisBCgoKDg0OGhAQGi0lHyUtLS0tLS0tLS0vLS0tLS0tLS0tLS0tLS0tLS0tLS0tLy0tLS0tLS0tLS0tLS0tLS0tLf/AABEIALcBEwMBIgACEQEDEQH/xAAbAAACAwEBAQAAAAAAAAAAAAAAAwECBAUGB//EAD4QAAEDAwIDBgQEBQIFBQAAAAEAAhEDEiExQQRRYQUTInGBkQYyofBCUrHRFCPB4fEVYgczU3KSFiRDRML/xAAaAQEBAQEBAQEAAAAAAAAAAAAAAQIDBQQG/8QAKhEAAgICAgIBAwIHAAAAAAAAAAECEQMSITEEQRNRYYEi8AUUcZGh4fH/2gAMAwEAAhEDEQA/APQ2qLU61Fq9o80Tai1OtUWoBNqi1OtRagE2qLU61FqATaotT7VFqATaotT7UWKARai1OsRYgEQiE6xRYlATCITrFFilATCITrVFqUBMIhNtUWpQFQohOtUWoUVCiE21FqUBMIhNtUWpQFwohNtRalAVCiE21FqUBUKE2xRapQKITLVClFOxai1OtRatWQTaotTrUWpYE2qLE+1RalgTYi1OtRapYE2qLE+1FqWBFqLE+1RalgRai1PtUWpYEWIsT7VFqWBFii1aLVFiWBFqixPsRYgM9qi1PtUWpYEWqLU+1FqWBFqi1PtUWoBNqixPtUWqWBFiLU+1FqtgRai1OtRalgQWqLU+1FqWBFqlNtQpYOvaotTrUWqWUTaotTrUWpYE2otTrVFqWBVqLU21FqWBVqi1OtRapYE2otTrUWpZRNqLU61RalgTai1OtUWpYFWqLE61FqWBFiixPtRYlijPaotWmxQWKbCjNaotWgsUWK2KM9qLU8sUFiWQRaotT7FNiWDPaotWru1UsU2LRntUWp9iLFbFCLVFq0FiqWpZKEWoTrUIDrWqLU2EQs2aFWotTbUBqWKFWqLU+xQWqbChNqLU2FEK2BdqITIUEJZBcKCrOK8Z8Q/ELqtU8HwrvEZFWsMinEksafzmInaeYMc8uaOKO0jrixSyy1ielqdpUgfmkA2ktyGumIcRpB15QtoC8vwXDtDbGmGiABGrcCCQRO+N5zK3dmcfYSHTbgAQTaRh0Z+XTA0leX4/8U2m1k4T6+39T0M/8P1hcOX7/wBHatRamCCJGhQGE6L19jy6EkLH2px9Ph6ZqVDA0A/E48mj7hbu0+IocNSNWuZjQAwS78o5lfL6/HnjOKYapNpcAGNl1jNXBo1Jjff6L4vI8yONVHs+vB4ryO30e/8Ah3vH0u+q/NV8Qbsyn+Bo9PFOpuXYbRad4WIcRTwAQJEgE246A7aLS2t9zIXk4vKnCTlffZ6GTx4SjVFnMaOqUX8guiyo1wgxKq/h2levjzxmrPNnilF0cyFenw7nGAMrfQota6dfNdJrpOAuss/0RhYr7OFW7Pe2TEgbhZSF6WpUcAcH2XM4hrCNIPspDM32JYkujmQtXA8O1x8WnJJLUynVI0XScm1wYilfJ2XcLTjDQsHF8HTkQQEk8Y9IcSclcYxkvZ1bi/Q19KloP6p1DssES50dFiZIK6FGuVZSkumSKTHO4ClbAGee651fgI0W1/FubqMKKdd1RwaMczyWYzmuSuMWck0CoXov9NHMIW/nM/CZLEWrbT4WdwpPC8ytfKifGzBapATXMzCixXdE1YxtaBELO5XUQoorsrbFwohXIVCVuzFFSlvcrOcvD/HXxaKLXUKLv5hEOcD/AMsbgH836eemcmWOOOzN4sMsstYmf49+LDTa7h6DhdDm1HjWnIi1kfjzrtproj4R7K7mmHOt7yo0Fzc3RgsAk5gHIn8Q5LzHwZ2X/E8R3hH8umbpI8Lnk4ESJ3J8gDrn6ZwkuBEGdpNwmYE2zIkTM6EzyX57zPIlllz/AMP0GHDHDDWP5GcOy0G63H+2f9sfTYbhZeIoeMTBBtjEHUmR7EY1jzWuqzLsc4DtoJFw31I6ZxvJUZGf/wBAhxBBBE7mTyXxHQb2f2h3brXCW+st6gdSR7+/X4nimtZ3hcAwC67a3nK893TW2tGs7zg5OG8oGnRc/tvg++omk2oWNDi5rJcQXATlkToNB6Dn92DzZY1rLlev39D5M3iKb2XD9nlfiXtp/F1bjLWDDGkyQOZGknU+gzC6fwN2dl1ZwwPC2dzv57fVeZfwtRtbuS2H3Wx1Jj26r6j2TwjaNJlOMAfXUmepXzzk5O2doxUVSNhpNIGnTCXSp2YaSMkiNASZODIGq1BwjI3VnObvKyasrRqVZEuGAMgEGdDidDyXU4Oq1wyfF+o6Lm3N5Gf6KWluokZn6Lvhzyxv7HDLhjkX3PQ0qjAmO4wDRcWhxLTgmD+vl+yntHtajw1Mvec/hb+Jx5D99l6qnGUdkzz3GSlq0dT+JlVcC7ELy/YvxFXqsNRwEOJIaBADZiJifVen4PjGVG3NPmNweqxDNGbpG54pRVs5lXh4MFFKiDzXRr0rlRrMwvp34Pn05Ff6eHHwmPNYqtEtMFd9tRo0ELLWtJwJSOR+w4L0cqhRLjC7VLs8wDIH7J3C0h7J7nLM52ajCjFxHCANMi47bLKx4YIAhbqlRZ3VwNFmy0ArO/KfZCP4ooQCg9yJKgFFy7UjnbAuUaouSz2hRLiwOaHN1E5EQTPWCPdZlKMeypSl0MDUEK9KowwQ9pB/KZny2Vy1sfMtxyRrgy4S9mZyQ9Oe5eN+Nvij+HaaVEjvnAyf+k2B4v8Au8QIHvtOsmWMI7SGPFLJLWJm+N/i0cPNCi6KxAl2P5YOd8FxHtM6wvlNJj61S0S573ecknfXXWdU2q8klxcSSTknJkyZyvX/AAB2Hg8Q/Ugtpg7tOHPjlsNNDsV4ufyHO5P8HvYMEcMaX5PTdh9lfw9FlIAGMl0HxOMuLuu30XSp4OASDynYgddDkqktZDYJLjAtDnZNzgXEZa0gDJ3MZWjhKodOo3zM+stlucRnTqvPf3NtlH0wAA3BGIAO2Bjln6KlanLTTdkOaWwZEyPwujPoJ1W+nSOuRk9RBOPsc8pTmOIDTiJIM+oJnO59kJZhbSFQC8gHoSSHSWeE7ZmDttzUjhIaCMECMeIFrTABByY1kRGeq0ATgOk8iNYOM85BM6q9bSMOGuRBJxidsmUByanAsL2VHNaC0kNxBnxabuBBOMiRK7VNoLcODp1jGmNlj4qoymLnutay0lziAGwdyYO+PP0XnOA7ZdxNVxpSKbACCMGrUaQIDXEWjwiJOZIMhainVhqz17KR5j3Iz+p/sl1GwbXCcXayDGI81m4DiC5sOgOiS3Fw0nSRryJ1wVrbV/NLo9I3AnG0IZCYMAdfc6TqpBP3t0KrVgZgjkDny+/JUqHeZAyY9sctvRANM+e/VeW+MeCrOcK0ue0kMg5t2Fv+0n6+a9OawiQAcyMxIxkehUNqNkyNI0jM7wtxk49EcUxPB0Aym1o/CAPYQtFCq+m65hj9D0I5KgLZjfzzE6n6oewagf4VTrlBq+D0XBcX3zTGHASRuOo5hXtPI+a80KkEFpcCNCF3OE7TDwBo76Hy/Zelg8jf9Muz4M2DXldDyeZUtrBWLpVCwL6j5h9HiI0RUrE7hZrAear3OcFQppdTBHzZR3bVelwrRlxJ6aJFeTpjkAgL2s6oSGudyQgJhQTC4/a/G0qbHdyzvKsEMDS4NL8w1z9BkHHRfPa9XjePdUdSrd3Ta2yo01TEFtr22NB1tJj/ACvm/n17X+T6I+E37PZ9tdrDiuHdS4d8Cp4TVg4bhwczxNLmmC2RzkKnY9CqKTGV3AVQINheWEgnIDm4nX1crcLwzG0xTa4CwWQBoLMatAmD9VoNdgdaXtkmYMAgZcLuehiF5ebNLK7kehjxxxqog4m10k4MS05bkw6YEzA5RPqupw3H0yGsL2mpAkTk7SuRVFO2WvZm2JGBd4WmBkjIA8tRqLMrM5/KQDJGuIGRrMDVa8fPLC7RjNhWVUzm/HHxZ/DDuKOa7xOo/lt/NH5uQ9eU/KeKruBvNxc4kkkyZnOSRJJPmvbf+jnd65zq1R7XEmWumoTBi6pcSTprrP4SCnU/hhgYXCkajrnlrajy0y0YaG3NiTLZE4DTObl9GXP8sr9DBjjijS7PGfDvZjuJrhpPgmXmQXNEEgATJ+WIAK9z2n2kBTfQ4EXvADQZHd0PwQXHUhvhAE5yZ0XmqHH0OE4OpQpuB4qqSHOBDBTkhsOc4CwgFw3giZC0fAvw49tZteoWWQ6006tNwuGLCBrrOv4VynXb9dH09npuweBFOizvA01DBqOFr7zMgzyGY5SeZXWp06cmoSfyzaLskiYEn3xvonsLXGDYdx4m6dMyr0ac4aWGRzBGCOumW7br5W23ZixfC0mtBsECSIggxtA5aaarR3FVoGXQTjff66H7KU6BgOZDYlpcOcRB/wC36FFStUi1oa7QfOItxMg6mDMZBz66RlkV2kS4ZIEnww4kAGdc4BWXieODGOfUcAxoMugyMxMTz21TqdZ7WgPpjw4aLmHwgjcAQMN8jC+XfFXxU6u+pRY7/wBuHQGeGKtrvmJaJd4hIzpGpytxxuTEeRfbvxG7jaopXOZSkC0HLo1e7nGsaAD1XuuwOAsoMdTMOLidHU2nwtEBsEgeER0DRsvC/CnA0alQPe1jm94GEFrbQHXQSYMDBHInUzhfSafDcOC9sB/eAS2+A4aYbIDTvIicHkt5aVRRpjeJqMqNJDsg5LTrzF08xz2WuhxLXmJEnTYgSSNunPmsfcUmuqPbaKkBpLnOGGlzodnA8TvE0AZ3TAymHWh0PLZbde4SZFzsi50kTmVxMmt9aCZGvQch9P2KqK06jTaB9PTKKFa6S604BlpJ3IOfTfSCnspBzS5oJBxIF2+0a5WlyZ6EBzRAAjUbR/j91VldmZEWgXHIxHT9fPkmEACToIk2kRGfEDkGISuK4yg0XmpTaY3cAS2TEjzLtuaULLNqgmIycwS6LdMA+Q05qZJJFpaR0weUHdJp8bRczvWPaWFwaHCMOw2AfXRV4rtqhSt7yo1gJgXB4mIwHQBMuCqKOsMKe7jM/wBv2THUjGNI11xCr3OJlVEOpwPGA+F2ux0noeq3SSvOtpnYrpcFxk+F/oefmvQweRf6Z/3PizYK5idBrVJaqEKuV9tM+W0D3kc1VxQZVYVogXFCmQhAcit2Cy21r3tkQSDMjJBh0wQ4yHCCPaOX8P8Awn/CXhldz2vdcQ8WluNiJn1+i9P6qYG5heAz102jmjs58CauRqQIkSDpODj6lWfwbzbD4MEHIxnGIM4nddIU+UFVMbghZ1Rdmcmtwb5JDdNHYuiDNoDfuU5nBVZM5BjeDjnMroNLefumXeSaobM5X+lOzLrZn5bJEiMEt9dNYXE4/wCCG1P/ALNcnP8AzCH68gIj0XrKjiUkkqdC2eBH/CyiHXDiKmpMWiNZxmRt/bb1PZvYoo0WU5BFMYNjxONxe6STn1XTlyuyqVXNy7NNyOHxNDiQWgU2EaE3vmIdFoDdZjWBnVPp8M8u0tEaQ7wnwnPigjXTc9F22VE2AeilJmdmcalwVQyHN/EYMyC3IBzkHMplHgarTPh0Grt8yfl67rpsEbyrlw5JSJszwfbfw1xFYua7jKndvILqfdgNA/KKgAc4acpgSsVD/hzScDdxBzpawgj3cZ9QV9ArUWEzmfMx7JRp9StbMqkzicJ8Lmm4FtVhAaAQaYBdAMzEAmS0gnS2N5Gv/Qh4qZbSNItwLGC0wAA2G4AtnfJ5CF0W+aaHFNrJbPPdo9lODXCmxrnubMPp3NcAW3Me9gFswPrqqUeycOYaQgw+115Be8y8BxkgaweuwgD0ofzRWDXCCoXZnCpcBDhZ4dS5paXA3SbiXtHikc8znJC3/wAMAAKf8u2cFht3mGtjczO+NVtLQRByOomRyKVxnCMqtAM4yCDBB8tCqmZbsV2hwZrUwyqGPEQ7JGI1DSD11Kz8PRDWySwDMAiMSdbhM66qtPsd1N5e18yRGIgAERrlbK1C8Q+PMHKuwox1aZqMeDRLTILSHMe4gRkAuFpOd9B6LPxfC0qjnUnUWvpFviLqur5Ba20OmIAOYW6pweAJmPQxynlzWNnZz2ulrpExBkkMLQMnJcQWyDOjjupa+hrn6ly+hJB7ynYc5xB3Jk4MHrhU4bieFyWcXEk//JnGNCdoO3M7rL2h2fWdRe0uBJZAIwS8AGXCYy4T0nkvCDsTibrXtcG6EZg4gmc7D1MdETSLrZ9M7Pp+CxvFV6m4cTO4jxDbGm8laaXCQ0XVqj8AeKHSfza8l84o3NrtDS4No6bE1NS4gdCfbC912PXYWksgTl7PwknVzR+GeQxuruZcKOjR42wWm5wAw60TjmAc+gUN7QePmAI2IB065/RMZTYdB9c/3WLizVaYbTJGZLXMHlId/Rd15OVLhnL4cbfRj7Q42vUqxSrU6dNsFwJN5E5JBbIHsr8bU4stLKFSm48yRc0dMa+a1V67WC4gAb3GHe+683X7ec8F1Dh3eGA65p7yTgG18AgRsTp6KPyMjd2VYYVVFqHw5xNvi+bJMuBMkk5MoVaXE9qEAtbQg5HzjG2JEIWPkZvQ9SKikVeqyyodK+XY7akcd2vSowXutlzW8pLiBInUCZJHLnhb2Vieq43GdnsrANqsZUaDID2BwnycSFpoMtaG5IAjOsK7DU6Beq3LNeeqA93MqbE1NN6O9WfvD1UX53/omw1NPeIvWYv81Ad5pZaNYqKe+Kyd51U39UsUae+Knvll7w80d4lko1d6rXrJ3iO9PNXYamokKCVlNUqt6mw1NZKAfNZO9U98eabDU2iqmDiAuaa7uaq6ufuE2Gp1f4tLfxErm9+fv/KBXPVXdjQ3F4VS8LH/ABB5fRY+0O0GsALzE3EATJtaXEADUwCY3hE2+hqdU1FQuHJINRwwdQkt4uSQDlphwjQkAj6EH1VtijS+lTOS0E8yBPuopUmNMtAHklOrFLNYyBBJcTpGIaXEnpDSpZaNocFdtY81hNb1QaxKqkRxOs2sCMrPWpNPRZW1DzUmq5dN7M60UPDBCv33MeyFng1yWsUij1/VO7vzA3nT6Kot+UuBPsfUL41KR14EOEECRkwM6nWBzQQR0TqtERBgZ6f1V4PpH35q7sGWSq95zW0RORvz09EusBHiaQcZbCuxBHeKDUTHUBcIdjcECTpGhxvsUzuWTBfA6j26BNrBmv8AP3Rf5pz+FObXBxEYGoB3/VZvFy9wryVUxgd1Km/qltLtIHsFBJ5BLFDu9HNQao5pV8ZLQYzurEj8n3tH3slsUX74dECr1Gk7aTH6pOPyqCOh9k2Yocav3hDXycDXH2FnI9PvyUZ5n7802Yo0F/kovHILPcdJUXJsKNPeBQanRZxU5ILypsWhrqvRT3oWfvPP6/VR3ruR9irbJRPHVnBhNPJGYjLo/C0zgnmvEfEvblOq8NqNspUZcRVD6Zq1i21jGlpEsAc4u8Qm3yn2Zr8w7/wd9cLBV4Zrqge5hc4OOTTeYbaRaMYEx6jqu2HJpK2jM4qSoxdm/FVBnCMq13OgSwvF1QOc1xBIc2XEfKJI1Ik5E8bsD4pYavEcS983wTTLhc2mx5ZTDW6Ahr5JkyTtBn0buz2hj3U6Ya8l1vhdEOa2nYWxhpaxsiMQDEhW4T4c4Sk+WUKYD2hp8LcQ0iRPNszHIHcrssmOnadsw4u/sM43ja9N4qNZ3tAtktYP5zOrcxUGRjB1iYXmmfGDXcY69jqIptNNhqOLajhUEO8BOZgHfRvNey7MovbSDCDguDRvYHGzzNtqQ7swF3e2jvWvLmuIEgQGWSdixoB6mdQsRlFdo2V7F7QFZn4gW+E3ghxIxJBA1idN9l0Liszez3CsajYF1twEQ4hrxLhvrTE6+Hkt9lTp9FzfYKNemCp0VW99yB9k0VnjWm0qojK3KE4cTU/6QQrx+0Tn6G6jw8yC4yNOceZ18099ERz/AFSyfFhpu6DUKtNo3JPng+y4E5K1iw4diPTTOoVIDhLcz6Y89lpNMEae6qRyORsdlGipiWggZBA2BjHqNlWmHOmw45gz009OavxNVob4xjA0luuPqmUIjHhgbaBKFlAx0gEDzyM+ipVeG8s84Hpn1KdTDy7OmIdIlVrcMx0XGYMiYj2UaFlO6ByLfp9EipUD6llRjhAm7Z0RoRvPrhO4urZTLqbQ4tBhlwFx2aHHSTz5rLwlS8BzqTqbvyuExnM2S3klV0a7EtpXAupvwDFrw5r55HX9FV7Kg13gjzjzXWqAAE6JVN0tLgA4OIiRBaNI00kTnmc6KchM5L3OBOT+sfsoFf8A3Hy3+q3cbwLHlviNMjJLIEnHMaYGNEriWGSQA7a17MYIzAGfNOTVoS6pz+/T3Ud711+nP9FrZ2Yx0x4ZM+EyNcDP6JVfs14ktN0c4HnMj0wli0JFXTl02AGyW7iDtAnQkYxtEqDw9QNd4IOgEzjzb6e6qadSJLY+8yCB7fVNmXgaeIGDGeU78vvkjvRy05n3JSXsgiQfEYA1I303/slubDTAPzYM6bAmTPnHJLY4H98MaZPtP6oFdhAnEmNBp+byysfdVAXH5hmIIkC0Zt3Ehxk/m0THNiJwYAxkiRmMZGeW2AlijYXt5f4VHcQ3GME+4BM/TdZ2UXA6BoaZySBHTSdTjZZKleHai1pOCIO4NsuBwSMwf2qkxRtPGOk/KAZgkTaYkTnmI9eiZT45wDZg2iCbRnqYwTkdJWE1BALgWyTElskQctg7dQqOqTBaZaCRhpeS2DgWGQbo56FNmNUddnGjdm+fv+ihvHMJtsyP8eh/dc+oR4gZgTqIA5cp2yMeSYH+MsjOuD5H8MicfRN2NUbzxDMeAdOh6clI4lvKd/v9FzmOZMQNMkYLZ1mDg46fqFWi52BFxBcQIAMNyd45axoruyao6h4xg+8qlTj25GAYOvIefque6rqLeR5Dyn23Cnuzm0Y3xnJMg7nyT5GXRG0doyYDgTyEaY2Ogyj/AFF2s8/P29lynNMmJztJE8hDsEeXumsMEHWYyLTmMtAGnuU+RjRHRHHHof8Ax/dQuW51KfEXg7gB8A9EKfIxoj2/8aTggGNDoR6qKtZjx4gcj5gSHAzsQQfqhCqmzjpEsC0a5E+SXh0jXz1+9FCEsUJp0w2W5mJEmQfRSbgRAkc50890IURbGgAk4I6gqajA4Qf3lCFSMzcPw7W7D0x0/QJ43jH3uFKEKLbXEwcarPxfFU6ZgiD067QhCha5GeJwJi3EiYO28KeDpNe0EwAQCCJyDpg6aqEKojfBLAbi1pkayfYCNtP1VOy6ge59Kbn0ol2zgZIwAADAyAI6lCFqKTdEk/0tljpyOZEDQn9YWZzjPdFktOtpAA66zqpQufqzQ3iOEYIdkQcEE66ZjVKPACZDjZGfQ7AhCEoJsTW4GSCCSOpyAYOszos1Xh3DqNIGI6g89cwoQhpMllMxgziBMjESToZMg5IVKNIiBqdCR+Lr/t2x9UIWWbEdoFwgAS2YOkdZkzjp0V+4bFmsACSNMRAmTyjKEJYEMqtc0hpcLH2mDBMESCSSTrEk7Y2UvEueIgEggguAgZktmMEjEZQhalw6C6AMN5OCWjYQCQMk76EKvDUalznVHAscIYBcC06fMSZ0PLUckIU9FK1HgsJaSBTIuJEidcbkGd1NZ7zTvbgDxX4AtEnDRpHly1Qhaap0QrWrMYAXGC84xETiAQDgjfG2NVSux5aQwhpGjiLi4ERoCI0IzOgwUIRqkmCHdoNxfTaXQJ+YbDkUIQpqm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1" name="Grafik 20"/>
          <p:cNvPicPr>
            <a:picLocks noChangeAspect="1"/>
          </p:cNvPicPr>
          <p:nvPr/>
        </p:nvPicPr>
        <p:blipFill>
          <a:blip r:embed="rId5"/>
          <a:stretch>
            <a:fillRect/>
          </a:stretch>
        </p:blipFill>
        <p:spPr>
          <a:xfrm>
            <a:off x="4884249" y="1009794"/>
            <a:ext cx="1810841" cy="1205032"/>
          </a:xfrm>
          <a:prstGeom prst="rect">
            <a:avLst/>
          </a:prstGeom>
        </p:spPr>
      </p:pic>
      <p:pic>
        <p:nvPicPr>
          <p:cNvPr id="23" name="Grafik 22"/>
          <p:cNvPicPr>
            <a:picLocks noChangeAspect="1"/>
          </p:cNvPicPr>
          <p:nvPr/>
        </p:nvPicPr>
        <p:blipFill>
          <a:blip r:embed="rId6"/>
          <a:stretch>
            <a:fillRect/>
          </a:stretch>
        </p:blipFill>
        <p:spPr>
          <a:xfrm>
            <a:off x="6986995" y="1009794"/>
            <a:ext cx="1831184" cy="1229700"/>
          </a:xfrm>
          <a:prstGeom prst="rect">
            <a:avLst/>
          </a:prstGeom>
        </p:spPr>
      </p:pic>
      <p:pic>
        <p:nvPicPr>
          <p:cNvPr id="24" name="Grafik 23"/>
          <p:cNvPicPr>
            <a:picLocks noChangeAspect="1"/>
          </p:cNvPicPr>
          <p:nvPr/>
        </p:nvPicPr>
        <p:blipFill>
          <a:blip r:embed="rId7"/>
          <a:stretch>
            <a:fillRect/>
          </a:stretch>
        </p:blipFill>
        <p:spPr>
          <a:xfrm>
            <a:off x="4475219" y="3527241"/>
            <a:ext cx="2628900" cy="1743075"/>
          </a:xfrm>
          <a:prstGeom prst="rect">
            <a:avLst/>
          </a:prstGeom>
        </p:spPr>
      </p:pic>
      <p:sp>
        <p:nvSpPr>
          <p:cNvPr id="25" name="Rechteck 24"/>
          <p:cNvSpPr/>
          <p:nvPr/>
        </p:nvSpPr>
        <p:spPr>
          <a:xfrm>
            <a:off x="4475219" y="5305996"/>
            <a:ext cx="2976456" cy="1200329"/>
          </a:xfrm>
          <a:prstGeom prst="rect">
            <a:avLst/>
          </a:prstGeom>
        </p:spPr>
        <p:txBody>
          <a:bodyPr wrap="none">
            <a:spAutoFit/>
          </a:bodyPr>
          <a:lstStyle/>
          <a:p>
            <a:r>
              <a:rPr lang="en-US" sz="2400" dirty="0"/>
              <a:t>India 	</a:t>
            </a:r>
            <a:r>
              <a:rPr lang="en-US" sz="2400" dirty="0" smtClean="0"/>
              <a:t/>
            </a:r>
            <a:br>
              <a:rPr lang="en-US" sz="2400" dirty="0" smtClean="0"/>
            </a:br>
            <a:r>
              <a:rPr lang="en-US" sz="2400" dirty="0" smtClean="0"/>
              <a:t>Only </a:t>
            </a:r>
            <a:r>
              <a:rPr lang="en-US" sz="2400" dirty="0"/>
              <a:t>other continuing </a:t>
            </a:r>
            <a:endParaRPr lang="en-US" sz="2400" dirty="0" smtClean="0"/>
          </a:p>
          <a:p>
            <a:r>
              <a:rPr lang="en-US" sz="2400" dirty="0" smtClean="0"/>
              <a:t>great </a:t>
            </a:r>
            <a:r>
              <a:rPr lang="en-US" sz="2400" dirty="0"/>
              <a:t>civilization</a:t>
            </a:r>
          </a:p>
        </p:txBody>
      </p:sp>
      <p:pic>
        <p:nvPicPr>
          <p:cNvPr id="26" name="Grafik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2677" y="1034392"/>
            <a:ext cx="1887436" cy="1256003"/>
          </a:xfrm>
          <a:prstGeom prst="rect">
            <a:avLst/>
          </a:prstGeom>
        </p:spPr>
      </p:pic>
    </p:spTree>
    <p:extLst>
      <p:ext uri="{BB962C8B-B14F-4D97-AF65-F5344CB8AC3E}">
        <p14:creationId xmlns:p14="http://schemas.microsoft.com/office/powerpoint/2010/main" val="136628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5" y="226596"/>
            <a:ext cx="10885170" cy="523220"/>
          </a:xfrm>
          <a:prstGeom prst="rect">
            <a:avLst/>
          </a:prstGeom>
        </p:spPr>
        <p:txBody>
          <a:bodyPr wrap="square">
            <a:spAutoFit/>
          </a:bodyPr>
          <a:lstStyle/>
          <a:p>
            <a:pPr algn="ctr"/>
            <a:r>
              <a:rPr lang="en-US" sz="2800" b="1" dirty="0" smtClean="0"/>
              <a:t>Arguments for Chinese to </a:t>
            </a:r>
            <a:r>
              <a:rPr lang="en-US" sz="2800" b="1" dirty="0" smtClean="0"/>
              <a:t>Travel </a:t>
            </a:r>
            <a:r>
              <a:rPr lang="en-US" sz="2800" b="1" dirty="0"/>
              <a:t>to India</a:t>
            </a:r>
            <a:endParaRPr lang="de-DE" sz="2800" b="1" dirty="0"/>
          </a:p>
        </p:txBody>
      </p:sp>
      <p:graphicFrame>
        <p:nvGraphicFramePr>
          <p:cNvPr id="18" name="Tabelle 17"/>
          <p:cNvGraphicFramePr>
            <a:graphicFrameLocks noGrp="1"/>
          </p:cNvGraphicFramePr>
          <p:nvPr>
            <p:extLst>
              <p:ext uri="{D42A27DB-BD31-4B8C-83A1-F6EECF244321}">
                <p14:modId xmlns:p14="http://schemas.microsoft.com/office/powerpoint/2010/main" val="3747063643"/>
              </p:ext>
            </p:extLst>
          </p:nvPr>
        </p:nvGraphicFramePr>
        <p:xfrm>
          <a:off x="493737" y="839408"/>
          <a:ext cx="11088414" cy="5499794"/>
        </p:xfrm>
        <a:graphic>
          <a:graphicData uri="http://schemas.openxmlformats.org/drawingml/2006/table">
            <a:tbl>
              <a:tblPr firstRow="1" firstCol="1" bandRow="1"/>
              <a:tblGrid>
                <a:gridCol w="11088414">
                  <a:extLst>
                    <a:ext uri="{9D8B030D-6E8A-4147-A177-3AD203B41FA5}">
                      <a16:colId xmlns:a16="http://schemas.microsoft.com/office/drawing/2014/main" val="20001"/>
                    </a:ext>
                  </a:extLst>
                </a:gridCol>
              </a:tblGrid>
              <a:tr h="438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smtClean="0"/>
                        <a:t>Friendly</a:t>
                      </a:r>
                      <a:r>
                        <a:rPr lang="de-DE" sz="2400" dirty="0" smtClean="0"/>
                        <a:t> Visa </a:t>
                      </a:r>
                      <a:r>
                        <a:rPr lang="de-DE" sz="2400" dirty="0" err="1" smtClean="0"/>
                        <a:t>policy</a:t>
                      </a:r>
                      <a:endParaRPr lang="en-US" sz="2400" dirty="0"/>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9050" cap="flat" cmpd="sng" algn="ctr">
                      <a:solidFill>
                        <a:srgbClr val="C33B3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88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English </a:t>
                      </a:r>
                      <a:r>
                        <a:rPr lang="en-US" sz="2400" dirty="0" smtClean="0"/>
                        <a:t>Language widely spoken</a:t>
                      </a:r>
                      <a:endParaRPr lang="en-US" sz="2400" dirty="0"/>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History </a:t>
                      </a:r>
                      <a:r>
                        <a:rPr lang="de-DE" sz="2400" dirty="0" err="1"/>
                        <a:t>of</a:t>
                      </a:r>
                      <a:r>
                        <a:rPr lang="de-DE" sz="2400" dirty="0"/>
                        <a:t> </a:t>
                      </a:r>
                      <a:r>
                        <a:rPr lang="de-DE" sz="2400" dirty="0" err="1"/>
                        <a:t>long</a:t>
                      </a:r>
                      <a:r>
                        <a:rPr lang="de-DE" sz="2400" dirty="0"/>
                        <a:t>-term </a:t>
                      </a:r>
                      <a:r>
                        <a:rPr lang="de-DE" sz="2400" dirty="0" err="1"/>
                        <a:t>good</a:t>
                      </a:r>
                      <a:r>
                        <a:rPr lang="de-DE" sz="2400" dirty="0"/>
                        <a:t> </a:t>
                      </a:r>
                      <a:r>
                        <a:rPr lang="de-DE" sz="2400" dirty="0" err="1"/>
                        <a:t>relationship</a:t>
                      </a:r>
                      <a:endParaRPr lang="de-DE" sz="2400" dirty="0"/>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t>Influence</a:t>
                      </a:r>
                      <a:r>
                        <a:rPr lang="de-DE" sz="2400" dirty="0"/>
                        <a:t> </a:t>
                      </a:r>
                      <a:r>
                        <a:rPr lang="de-DE" sz="2400" dirty="0" err="1"/>
                        <a:t>from</a:t>
                      </a:r>
                      <a:r>
                        <a:rPr lang="de-DE" sz="2400" dirty="0"/>
                        <a:t> Bollywood </a:t>
                      </a:r>
                      <a:r>
                        <a:rPr lang="de-DE" sz="2400" dirty="0" err="1"/>
                        <a:t>movies</a:t>
                      </a:r>
                      <a:endParaRPr lang="de-DE" sz="2400" dirty="0"/>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399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err="1"/>
                        <a:t>Pilgrimage</a:t>
                      </a:r>
                      <a:r>
                        <a:rPr lang="de-DE" sz="2400" dirty="0"/>
                        <a:t> </a:t>
                      </a:r>
                      <a:r>
                        <a:rPr lang="de-DE" sz="2400" dirty="0" err="1"/>
                        <a:t>tours</a:t>
                      </a:r>
                      <a:r>
                        <a:rPr lang="de-DE" sz="2400" dirty="0"/>
                        <a:t> </a:t>
                      </a: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37 UNESCO </a:t>
                      </a:r>
                      <a:r>
                        <a:rPr lang="de-DE" sz="2400" dirty="0" err="1"/>
                        <a:t>sites</a:t>
                      </a:r>
                      <a:endParaRPr lang="de-DE" sz="2400" dirty="0"/>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44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Quality medical </a:t>
                      </a:r>
                      <a:r>
                        <a:rPr lang="de-DE" sz="2400" dirty="0" err="1"/>
                        <a:t>and</a:t>
                      </a:r>
                      <a:r>
                        <a:rPr lang="de-DE" sz="2400" dirty="0"/>
                        <a:t> </a:t>
                      </a:r>
                      <a:r>
                        <a:rPr lang="de-DE" sz="2400" dirty="0" err="1"/>
                        <a:t>healthcare</a:t>
                      </a:r>
                      <a:r>
                        <a:rPr lang="de-DE" sz="2400" dirty="0"/>
                        <a:t> </a:t>
                      </a:r>
                      <a:r>
                        <a:rPr lang="de-DE" sz="2400" dirty="0" err="1"/>
                        <a:t>services</a:t>
                      </a:r>
                      <a:r>
                        <a:rPr lang="de-DE" sz="2400" dirty="0"/>
                        <a:t> </a:t>
                      </a:r>
                      <a:r>
                        <a:rPr lang="de-DE" sz="2400" dirty="0" err="1"/>
                        <a:t>with</a:t>
                      </a:r>
                      <a:r>
                        <a:rPr lang="de-DE" sz="2400" dirty="0"/>
                        <a:t> </a:t>
                      </a:r>
                      <a:r>
                        <a:rPr lang="de-DE" sz="2400" dirty="0" err="1"/>
                        <a:t>affordable</a:t>
                      </a:r>
                      <a:r>
                        <a:rPr lang="de-DE" sz="2400" dirty="0"/>
                        <a:t> </a:t>
                      </a:r>
                      <a:r>
                        <a:rPr lang="de-DE" sz="2400" dirty="0" err="1"/>
                        <a:t>prices</a:t>
                      </a:r>
                      <a:endParaRPr lang="de-DE" sz="2400" dirty="0"/>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t>Cheap - </a:t>
                      </a:r>
                      <a:r>
                        <a:rPr lang="de-DE" sz="2400" dirty="0" err="1" smtClean="0"/>
                        <a:t>if</a:t>
                      </a:r>
                      <a:r>
                        <a:rPr lang="de-DE" sz="2400" baseline="0" dirty="0" smtClean="0"/>
                        <a:t> limited - </a:t>
                      </a:r>
                      <a:r>
                        <a:rPr lang="de-DE" sz="2400" dirty="0" err="1" smtClean="0"/>
                        <a:t>flight</a:t>
                      </a:r>
                      <a:r>
                        <a:rPr lang="de-DE" sz="2400" dirty="0" smtClean="0"/>
                        <a:t> </a:t>
                      </a:r>
                      <a:r>
                        <a:rPr lang="de-DE" sz="2400" dirty="0" err="1" smtClean="0"/>
                        <a:t>connections</a:t>
                      </a:r>
                      <a:endParaRPr lang="en-US" sz="2400" kern="1200" dirty="0">
                        <a:solidFill>
                          <a:schemeClr val="tx1"/>
                        </a:solidFill>
                        <a:latin typeface="+mn-lt"/>
                        <a:ea typeface="+mn-ea"/>
                        <a:cs typeface="+mn-cs"/>
                      </a:endParaRP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mn-cs"/>
                        </a:rPr>
                        <a:t>Middle-distance destination</a:t>
                      </a:r>
                      <a:r>
                        <a:rPr lang="en-US" sz="2400" kern="1200" baseline="0" dirty="0" smtClean="0">
                          <a:solidFill>
                            <a:schemeClr val="tx1"/>
                          </a:solidFill>
                          <a:latin typeface="+mn-lt"/>
                          <a:ea typeface="+mn-ea"/>
                          <a:cs typeface="+mn-cs"/>
                        </a:rPr>
                        <a:t>, close enough for shorter trip during Golden Weeks</a:t>
                      </a:r>
                      <a:endParaRPr lang="en-US" sz="2400" kern="1200" dirty="0">
                        <a:solidFill>
                          <a:schemeClr val="tx1"/>
                        </a:solidFill>
                        <a:latin typeface="+mn-lt"/>
                        <a:ea typeface="+mn-ea"/>
                        <a:cs typeface="+mn-cs"/>
                      </a:endParaRP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latin typeface="+mn-lt"/>
                        <a:ea typeface="+mn-ea"/>
                        <a:cs typeface="+mn-cs"/>
                      </a:endParaRP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269447"/>
                  </a:ext>
                </a:extLst>
              </a:tr>
              <a:tr h="399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smtClean="0">
                          <a:solidFill>
                            <a:schemeClr val="tx1"/>
                          </a:solidFill>
                          <a:latin typeface="+mn-lt"/>
                          <a:ea typeface="+mn-ea"/>
                          <a:cs typeface="+mn-cs"/>
                        </a:rPr>
                        <a:t>Hurdles:</a:t>
                      </a:r>
                      <a:endParaRPr lang="en-US" sz="2400" i="1" kern="1200" dirty="0">
                        <a:solidFill>
                          <a:schemeClr val="tx1"/>
                        </a:solidFill>
                        <a:latin typeface="+mn-lt"/>
                        <a:ea typeface="+mn-ea"/>
                        <a:cs typeface="+mn-cs"/>
                      </a:endParaRP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schemeClr val="tx1"/>
                          </a:solidFill>
                          <a:latin typeface="+mn-lt"/>
                          <a:ea typeface="+mn-ea"/>
                          <a:cs typeface="+mn-cs"/>
                        </a:rPr>
                        <a:t>Anxiety about religious issues </a:t>
                      </a: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smtClean="0">
                          <a:solidFill>
                            <a:schemeClr val="tx1"/>
                          </a:solidFill>
                          <a:latin typeface="+mn-lt"/>
                          <a:ea typeface="+mn-ea"/>
                          <a:cs typeface="+mn-cs"/>
                        </a:rPr>
                        <a:t>Lack of Information</a:t>
                      </a:r>
                      <a:endParaRPr lang="en-US" sz="2400" i="1" kern="1200" dirty="0">
                        <a:solidFill>
                          <a:schemeClr val="tx1"/>
                        </a:solidFill>
                        <a:latin typeface="+mn-lt"/>
                        <a:ea typeface="+mn-ea"/>
                        <a:cs typeface="+mn-cs"/>
                      </a:endParaRP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3717471"/>
                  </a:ext>
                </a:extLst>
              </a:tr>
              <a:tr h="38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smtClean="0">
                          <a:solidFill>
                            <a:schemeClr val="tx1"/>
                          </a:solidFill>
                          <a:latin typeface="+mn-lt"/>
                          <a:ea typeface="+mn-ea"/>
                          <a:cs typeface="+mn-cs"/>
                        </a:rPr>
                        <a:t>Image of dangerous place to visit (Assaults on women, sanitation,</a:t>
                      </a:r>
                      <a:r>
                        <a:rPr lang="en-US" sz="2400" i="1" kern="1200" baseline="0" dirty="0" smtClean="0">
                          <a:solidFill>
                            <a:schemeClr val="tx1"/>
                          </a:solidFill>
                          <a:latin typeface="+mn-lt"/>
                          <a:ea typeface="+mn-ea"/>
                          <a:cs typeface="+mn-cs"/>
                        </a:rPr>
                        <a:t> </a:t>
                      </a:r>
                      <a:r>
                        <a:rPr lang="en-US" sz="2400" i="1" kern="1200" baseline="0" dirty="0" err="1" smtClean="0">
                          <a:solidFill>
                            <a:schemeClr val="tx1"/>
                          </a:solidFill>
                          <a:latin typeface="+mn-lt"/>
                          <a:ea typeface="+mn-ea"/>
                          <a:cs typeface="+mn-cs"/>
                        </a:rPr>
                        <a:t>hygience</a:t>
                      </a:r>
                      <a:r>
                        <a:rPr lang="en-US" sz="2400" i="1" kern="1200" baseline="0" dirty="0" smtClean="0">
                          <a:solidFill>
                            <a:schemeClr val="tx1"/>
                          </a:solidFill>
                          <a:latin typeface="+mn-lt"/>
                          <a:ea typeface="+mn-ea"/>
                          <a:cs typeface="+mn-cs"/>
                        </a:rPr>
                        <a:t>, pollution)</a:t>
                      </a:r>
                      <a:endParaRPr lang="en-US" sz="2400" i="1" kern="1200" dirty="0">
                        <a:solidFill>
                          <a:schemeClr val="tx1"/>
                        </a:solidFill>
                        <a:latin typeface="+mn-lt"/>
                        <a:ea typeface="+mn-ea"/>
                        <a:cs typeface="+mn-cs"/>
                      </a:endParaRPr>
                    </a:p>
                  </a:txBody>
                  <a:tcPr marL="44450" marR="44450" marT="0" marB="0" anchor="ctr">
                    <a:lnL w="19050" cap="flat" cmpd="sng" algn="ctr">
                      <a:solidFill>
                        <a:srgbClr val="C33B3B"/>
                      </a:solidFill>
                      <a:prstDash val="solid"/>
                      <a:round/>
                      <a:headEnd type="none" w="med" len="med"/>
                      <a:tailEnd type="none" w="med" len="med"/>
                    </a:lnL>
                    <a:lnR w="19050" cap="flat" cmpd="sng" algn="ctr">
                      <a:solidFill>
                        <a:srgbClr val="C33B3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1"/>
                  </a:ext>
                </a:extLst>
              </a:tr>
            </a:tbl>
          </a:graphicData>
        </a:graphic>
      </p:graphicFrame>
      <p:sp>
        <p:nvSpPr>
          <p:cNvPr id="10"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7"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19"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636308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5" y="226596"/>
            <a:ext cx="10885170" cy="523220"/>
          </a:xfrm>
          <a:prstGeom prst="rect">
            <a:avLst/>
          </a:prstGeom>
        </p:spPr>
        <p:txBody>
          <a:bodyPr wrap="square">
            <a:spAutoFit/>
          </a:bodyPr>
          <a:lstStyle/>
          <a:p>
            <a:pPr algn="ctr"/>
            <a:r>
              <a:rPr lang="en-US" sz="2800" b="1" dirty="0" smtClean="0"/>
              <a:t>Current Interest </a:t>
            </a:r>
            <a:r>
              <a:rPr lang="en-US" sz="2800" b="1" dirty="0"/>
              <a:t>in India by </a:t>
            </a:r>
            <a:r>
              <a:rPr lang="en-US" sz="2800" b="1" dirty="0" smtClean="0"/>
              <a:t>Chinese Market </a:t>
            </a:r>
            <a:r>
              <a:rPr lang="en-US" sz="2800" b="1" dirty="0"/>
              <a:t>Segments</a:t>
            </a:r>
            <a:endParaRPr lang="de-DE" sz="2800" b="1" dirty="0"/>
          </a:p>
        </p:txBody>
      </p:sp>
      <p:graphicFrame>
        <p:nvGraphicFramePr>
          <p:cNvPr id="4" name="Tabelle 3"/>
          <p:cNvGraphicFramePr>
            <a:graphicFrameLocks noGrp="1"/>
          </p:cNvGraphicFramePr>
          <p:nvPr>
            <p:extLst>
              <p:ext uri="{D42A27DB-BD31-4B8C-83A1-F6EECF244321}">
                <p14:modId xmlns:p14="http://schemas.microsoft.com/office/powerpoint/2010/main" val="3314849102"/>
              </p:ext>
            </p:extLst>
          </p:nvPr>
        </p:nvGraphicFramePr>
        <p:xfrm>
          <a:off x="210206" y="839409"/>
          <a:ext cx="11981793" cy="5469429"/>
        </p:xfrm>
        <a:graphic>
          <a:graphicData uri="http://schemas.openxmlformats.org/drawingml/2006/table">
            <a:tbl>
              <a:tblPr firstRow="1" firstCol="1" bandRow="1"/>
              <a:tblGrid>
                <a:gridCol w="2970760">
                  <a:extLst>
                    <a:ext uri="{9D8B030D-6E8A-4147-A177-3AD203B41FA5}">
                      <a16:colId xmlns:a16="http://schemas.microsoft.com/office/drawing/2014/main" val="20000"/>
                    </a:ext>
                  </a:extLst>
                </a:gridCol>
                <a:gridCol w="3179902">
                  <a:extLst>
                    <a:ext uri="{9D8B030D-6E8A-4147-A177-3AD203B41FA5}">
                      <a16:colId xmlns:a16="http://schemas.microsoft.com/office/drawing/2014/main" val="20001"/>
                    </a:ext>
                  </a:extLst>
                </a:gridCol>
                <a:gridCol w="5831131">
                  <a:extLst>
                    <a:ext uri="{9D8B030D-6E8A-4147-A177-3AD203B41FA5}">
                      <a16:colId xmlns:a16="http://schemas.microsoft.com/office/drawing/2014/main" val="20002"/>
                    </a:ext>
                  </a:extLst>
                </a:gridCol>
              </a:tblGrid>
              <a:tr h="367030">
                <a:tc>
                  <a:txBody>
                    <a:bodyPr/>
                    <a:lstStyle/>
                    <a:p>
                      <a:pPr algn="ctr">
                        <a:spcBef>
                          <a:spcPts val="600"/>
                        </a:spcBef>
                        <a:spcAft>
                          <a:spcPts val="0"/>
                        </a:spcAft>
                      </a:pPr>
                      <a:r>
                        <a:rPr lang="en-GB" sz="2000" b="1" dirty="0">
                          <a:solidFill>
                            <a:srgbClr val="FFFFFF"/>
                          </a:solidFill>
                          <a:effectLst/>
                          <a:latin typeface="+mn-lt"/>
                          <a:ea typeface="MS Mincho" panose="02020609040205080304" pitchFamily="49" charset="-128"/>
                          <a:cs typeface="Calibri Light" panose="020F0302020204030204" pitchFamily="34" charset="0"/>
                        </a:rPr>
                        <a:t>Market Segment</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spcBef>
                          <a:spcPts val="600"/>
                        </a:spcBef>
                        <a:spcAft>
                          <a:spcPts val="0"/>
                        </a:spcAft>
                      </a:pPr>
                      <a:r>
                        <a:rPr lang="en-GB" sz="2000" b="1" dirty="0">
                          <a:solidFill>
                            <a:srgbClr val="FFFFFF"/>
                          </a:solidFill>
                          <a:effectLst/>
                          <a:latin typeface="+mn-lt"/>
                          <a:ea typeface="MS Mincho" panose="02020609040205080304" pitchFamily="49" charset="-128"/>
                          <a:cs typeface="Calibri Light" panose="020F0302020204030204" pitchFamily="34" charset="0"/>
                        </a:rPr>
                        <a:t>Interest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algn="ctr">
                        <a:spcBef>
                          <a:spcPts val="600"/>
                        </a:spcBef>
                        <a:spcAft>
                          <a:spcPts val="0"/>
                        </a:spcAft>
                      </a:pPr>
                      <a:r>
                        <a:rPr lang="en-GB" sz="2000" b="1" dirty="0">
                          <a:solidFill>
                            <a:srgbClr val="FFFFFF"/>
                          </a:solidFill>
                          <a:effectLst/>
                          <a:latin typeface="+mn-lt"/>
                          <a:ea typeface="MS Mincho" panose="02020609040205080304" pitchFamily="49" charset="-128"/>
                          <a:cs typeface="Calibri Light" panose="020F0302020204030204" pitchFamily="34" charset="0"/>
                        </a:rPr>
                        <a:t>Services Expected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880871">
                <a:tc>
                  <a:txBody>
                    <a:bodyPr/>
                    <a:lstStyle/>
                    <a:p>
                      <a:pPr algn="just">
                        <a:spcBef>
                          <a:spcPts val="600"/>
                        </a:spcBef>
                        <a:spcAft>
                          <a:spcPts val="0"/>
                        </a:spcAft>
                      </a:pPr>
                      <a:r>
                        <a:rPr lang="en-GB" sz="2000" b="1" dirty="0">
                          <a:effectLst/>
                          <a:latin typeface="+mn-lt"/>
                          <a:ea typeface="MS Mincho" panose="02020609040205080304" pitchFamily="49" charset="-128"/>
                          <a:cs typeface="Calibri Light" panose="020F0302020204030204" pitchFamily="34" charset="0"/>
                        </a:rPr>
                        <a:t>Families (with kids)</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just">
                        <a:spcBef>
                          <a:spcPts val="600"/>
                        </a:spcBef>
                        <a:spcAft>
                          <a:spcPts val="0"/>
                        </a:spcAft>
                      </a:pPr>
                      <a:r>
                        <a:rPr lang="en-GB" sz="2000" dirty="0">
                          <a:effectLst/>
                          <a:latin typeface="+mn-lt"/>
                          <a:ea typeface="MS Mincho" panose="02020609040205080304" pitchFamily="49" charset="-128"/>
                          <a:cs typeface="Calibri Light" panose="020F0302020204030204" pitchFamily="34" charset="0"/>
                        </a:rPr>
                        <a:t>Sightseeing; beach, national parks, wildlife, museums, local food; shopping</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just">
                        <a:spcBef>
                          <a:spcPts val="600"/>
                        </a:spcBef>
                        <a:spcAft>
                          <a:spcPts val="0"/>
                        </a:spcAft>
                      </a:pPr>
                      <a:r>
                        <a:rPr lang="en-GB" sz="2000">
                          <a:effectLst/>
                          <a:latin typeface="+mn-lt"/>
                          <a:ea typeface="MS Mincho" panose="02020609040205080304" pitchFamily="49" charset="-128"/>
                          <a:cs typeface="Calibri Light" panose="020F0302020204030204" pitchFamily="34" charset="0"/>
                        </a:rPr>
                        <a:t>Four-star and five-star hotels; package ticket for family; Mandarin-speaking services  </a:t>
                      </a:r>
                      <a:endParaRPr lang="en-US" sz="200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1385278">
                <a:tc>
                  <a:txBody>
                    <a:bodyPr/>
                    <a:lstStyle/>
                    <a:p>
                      <a:pPr algn="just">
                        <a:spcBef>
                          <a:spcPts val="600"/>
                        </a:spcBef>
                        <a:spcAft>
                          <a:spcPts val="0"/>
                        </a:spcAft>
                      </a:pPr>
                      <a:r>
                        <a:rPr lang="en-GB" sz="2000" b="1" dirty="0">
                          <a:effectLst/>
                          <a:latin typeface="+mn-lt"/>
                          <a:ea typeface="MS Mincho" panose="02020609040205080304" pitchFamily="49" charset="-128"/>
                          <a:cs typeface="Calibri Light" panose="020F0302020204030204" pitchFamily="34" charset="0"/>
                        </a:rPr>
                        <a:t>Couples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just">
                        <a:spcBef>
                          <a:spcPts val="600"/>
                        </a:spcBef>
                        <a:spcAft>
                          <a:spcPts val="0"/>
                        </a:spcAft>
                      </a:pPr>
                      <a:r>
                        <a:rPr lang="en-GB" sz="2000" dirty="0">
                          <a:effectLst/>
                          <a:latin typeface="+mn-lt"/>
                          <a:ea typeface="MS Mincho" panose="02020609040205080304" pitchFamily="49" charset="-128"/>
                          <a:cs typeface="Calibri Light" panose="020F0302020204030204" pitchFamily="34" charset="0"/>
                        </a:rPr>
                        <a:t>Wedding; honeymoon; shopping; experiencing daily Indian life (festivals, food and clothes etc.)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just">
                        <a:spcBef>
                          <a:spcPts val="600"/>
                        </a:spcBef>
                        <a:spcAft>
                          <a:spcPts val="0"/>
                        </a:spcAft>
                      </a:pPr>
                      <a:r>
                        <a:rPr lang="en-GB" sz="2000" dirty="0">
                          <a:effectLst/>
                          <a:latin typeface="+mn-lt"/>
                          <a:ea typeface="MS Mincho" panose="02020609040205080304" pitchFamily="49" charset="-128"/>
                          <a:cs typeface="Calibri Light" panose="020F0302020204030204" pitchFamily="34" charset="0"/>
                        </a:rPr>
                        <a:t>Wedding/honeymoon services, photography, four-star and five-star hotels;  thematic hotels; local tour guides; courses experiencing local life (e.g. cooking Indian food; making Indian handcraft, learning dancing etc.);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2"/>
                  </a:ext>
                </a:extLst>
              </a:tr>
              <a:tr h="1278721">
                <a:tc>
                  <a:txBody>
                    <a:bodyPr/>
                    <a:lstStyle/>
                    <a:p>
                      <a:pPr algn="just">
                        <a:spcBef>
                          <a:spcPts val="600"/>
                        </a:spcBef>
                        <a:spcAft>
                          <a:spcPts val="0"/>
                        </a:spcAft>
                      </a:pPr>
                      <a:r>
                        <a:rPr lang="en-GB" sz="2000" b="1" dirty="0">
                          <a:effectLst/>
                          <a:latin typeface="+mn-lt"/>
                          <a:ea typeface="MS Mincho" panose="02020609040205080304" pitchFamily="49" charset="-128"/>
                          <a:cs typeface="Calibri Light" panose="020F0302020204030204" pitchFamily="34" charset="0"/>
                        </a:rPr>
                        <a:t>Friends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just">
                        <a:spcBef>
                          <a:spcPts val="600"/>
                        </a:spcBef>
                        <a:spcAft>
                          <a:spcPts val="0"/>
                        </a:spcAft>
                      </a:pPr>
                      <a:r>
                        <a:rPr lang="en-GB" sz="2000" dirty="0">
                          <a:effectLst/>
                          <a:latin typeface="+mn-lt"/>
                          <a:ea typeface="MS Mincho" panose="02020609040205080304" pitchFamily="49" charset="-128"/>
                          <a:cs typeface="Calibri Light" panose="020F0302020204030204" pitchFamily="34" charset="0"/>
                        </a:rPr>
                        <a:t>Relaxation; cultural activities; festivals; outdoor activities</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tc>
                  <a:txBody>
                    <a:bodyPr/>
                    <a:lstStyle/>
                    <a:p>
                      <a:pPr algn="just">
                        <a:spcBef>
                          <a:spcPts val="600"/>
                        </a:spcBef>
                        <a:spcAft>
                          <a:spcPts val="0"/>
                        </a:spcAft>
                      </a:pPr>
                      <a:r>
                        <a:rPr lang="en-GB" sz="2000" dirty="0">
                          <a:effectLst/>
                          <a:latin typeface="+mn-lt"/>
                          <a:ea typeface="MS Mincho" panose="02020609040205080304" pitchFamily="49" charset="-128"/>
                          <a:cs typeface="Calibri Light" panose="020F0302020204030204" pitchFamily="34" charset="0"/>
                        </a:rPr>
                        <a:t>Thematic hotel or B&amp;B (bed and breakfast) with Indian characteristics; courses experiencing local life (e.g. cooking Indian food; making Indian handcraft, learning dancing etc.);</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solidFill>
                      <a:srgbClr val="F2DBDB"/>
                    </a:solidFill>
                  </a:tcPr>
                </a:tc>
                <a:extLst>
                  <a:ext uri="{0D108BD9-81ED-4DB2-BD59-A6C34878D82A}">
                    <a16:rowId xmlns:a16="http://schemas.microsoft.com/office/drawing/2014/main" val="10003"/>
                  </a:ext>
                </a:extLst>
              </a:tr>
              <a:tr h="1491837">
                <a:tc>
                  <a:txBody>
                    <a:bodyPr/>
                    <a:lstStyle/>
                    <a:p>
                      <a:pPr algn="just">
                        <a:spcBef>
                          <a:spcPts val="600"/>
                        </a:spcBef>
                        <a:spcAft>
                          <a:spcPts val="0"/>
                        </a:spcAft>
                      </a:pPr>
                      <a:r>
                        <a:rPr lang="en-GB" sz="2000" b="1" dirty="0">
                          <a:effectLst/>
                          <a:latin typeface="+mn-lt"/>
                          <a:ea typeface="MS Mincho" panose="02020609040205080304" pitchFamily="49" charset="-128"/>
                          <a:cs typeface="Calibri Light" panose="020F0302020204030204" pitchFamily="34" charset="0"/>
                        </a:rPr>
                        <a:t>Individuals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just">
                        <a:spcBef>
                          <a:spcPts val="600"/>
                        </a:spcBef>
                        <a:spcAft>
                          <a:spcPts val="0"/>
                        </a:spcAft>
                      </a:pPr>
                      <a:r>
                        <a:rPr lang="en-GB" sz="2000" dirty="0">
                          <a:effectLst/>
                          <a:latin typeface="+mn-lt"/>
                          <a:ea typeface="MS Mincho" panose="02020609040205080304" pitchFamily="49" charset="-128"/>
                          <a:cs typeface="Calibri Light" panose="020F0302020204030204" pitchFamily="34" charset="0"/>
                        </a:rPr>
                        <a:t>Relaxation; culture activities; outdoor activities </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tc>
                  <a:txBody>
                    <a:bodyPr/>
                    <a:lstStyle/>
                    <a:p>
                      <a:pPr algn="just">
                        <a:spcBef>
                          <a:spcPts val="600"/>
                        </a:spcBef>
                        <a:spcAft>
                          <a:spcPts val="0"/>
                        </a:spcAft>
                      </a:pPr>
                      <a:r>
                        <a:rPr lang="en-GB" sz="2000" dirty="0">
                          <a:effectLst/>
                          <a:latin typeface="+mn-lt"/>
                          <a:ea typeface="MS Mincho" panose="02020609040205080304" pitchFamily="49" charset="-128"/>
                          <a:cs typeface="Calibri Light" panose="020F0302020204030204" pitchFamily="34" charset="0"/>
                        </a:rPr>
                        <a:t>Four-star and five-star hotels;  Thematic hotel or B&amp;B (bed and breakfast) with Indian characteristics; local tour guides; courses experiencing local life (e.g. cooking Indian food; making Indian handcraft, learning dancing etc.)</a:t>
                      </a:r>
                      <a:endParaRPr lang="en-US" sz="2000" dirty="0">
                        <a:effectLst/>
                        <a:latin typeface="+mn-lt"/>
                        <a:ea typeface="MS Mincho" panose="02020609040205080304" pitchFamily="49" charset="-128"/>
                        <a:cs typeface="Calibri Light" panose="020F0302020204030204" pitchFamily="34" charset="0"/>
                      </a:endParaRPr>
                    </a:p>
                  </a:txBody>
                  <a:tcPr marL="54392" marR="54392" marT="0" marB="0">
                    <a:lnL w="12700" cap="flat" cmpd="sng" algn="ctr">
                      <a:solidFill>
                        <a:srgbClr val="D99594"/>
                      </a:solidFill>
                      <a:prstDash val="solid"/>
                      <a:round/>
                      <a:headEnd type="none" w="med" len="med"/>
                      <a:tailEnd type="none" w="med" len="med"/>
                    </a:lnL>
                    <a:lnR w="12700" cap="flat" cmpd="sng" algn="ctr">
                      <a:solidFill>
                        <a:srgbClr val="D99594"/>
                      </a:solidFill>
                      <a:prstDash val="solid"/>
                      <a:round/>
                      <a:headEnd type="none" w="med" len="med"/>
                      <a:tailEnd type="none" w="med" len="med"/>
                    </a:lnR>
                    <a:lnT w="12700" cap="flat" cmpd="sng" algn="ctr">
                      <a:solidFill>
                        <a:srgbClr val="D99594"/>
                      </a:solidFill>
                      <a:prstDash val="solid"/>
                      <a:round/>
                      <a:headEnd type="none" w="med" len="med"/>
                      <a:tailEnd type="none" w="med" len="med"/>
                    </a:lnT>
                    <a:lnB w="12700" cap="flat" cmpd="sng" algn="ctr">
                      <a:solidFill>
                        <a:srgbClr val="D99594"/>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7"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18"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2551107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fr-FR" dirty="0">
                <a:solidFill>
                  <a:prstClr val="white"/>
                </a:solidFill>
              </a:rPr>
              <a:t> 2018</a:t>
            </a:r>
          </a:p>
        </p:txBody>
      </p:sp>
      <p:sp>
        <p:nvSpPr>
          <p:cNvPr id="14" name="Fußzeilenplatzhalter 5"/>
          <p:cNvSpPr>
            <a:spLocks noGrp="1"/>
          </p:cNvSpPr>
          <p:nvPr>
            <p:ph type="ftr" sz="quarter" idx="11"/>
          </p:nvPr>
        </p:nvSpPr>
        <p:spPr/>
        <p:txBody>
          <a:bodyPr/>
          <a:lstStyle/>
          <a:p>
            <a:r>
              <a:rPr lang="en-US">
                <a:solidFill>
                  <a:prstClr val="white"/>
                </a:solidFill>
              </a:rPr>
              <a:t>www.china-outbound.com</a:t>
            </a:r>
            <a:endParaRPr lang="en-US" dirty="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29</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0" y="1633281"/>
            <a:ext cx="11575915" cy="4708981"/>
          </a:xfrm>
          <a:prstGeom prst="rect">
            <a:avLst/>
          </a:prstGeom>
        </p:spPr>
        <p:txBody>
          <a:bodyPr wrap="square">
            <a:spAutoFit/>
          </a:bodyPr>
          <a:lstStyle/>
          <a:p>
            <a:r>
              <a:rPr lang="en-US" sz="2400" dirty="0">
                <a:solidFill>
                  <a:prstClr val="black"/>
                </a:solidFill>
              </a:rPr>
              <a:t>Content</a:t>
            </a:r>
          </a:p>
          <a:p>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Introduction COTRI </a:t>
            </a: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smtClean="0">
                <a:solidFill>
                  <a:prstClr val="black"/>
                </a:solidFill>
              </a:rPr>
              <a:t>Chinese </a:t>
            </a:r>
            <a:r>
              <a:rPr lang="en-US" sz="2400" dirty="0">
                <a:solidFill>
                  <a:prstClr val="black"/>
                </a:solidFill>
              </a:rPr>
              <a:t>Outbound </a:t>
            </a:r>
            <a:r>
              <a:rPr lang="en-US" sz="2400" dirty="0" smtClean="0">
                <a:solidFill>
                  <a:prstClr val="black"/>
                </a:solidFill>
              </a:rPr>
              <a:t>Tourism – The First and Second Wave</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Chinese Outbound Tourism to </a:t>
            </a:r>
            <a:r>
              <a:rPr lang="en-US" sz="2400" dirty="0" smtClean="0">
                <a:solidFill>
                  <a:prstClr val="black"/>
                </a:solidFill>
              </a:rPr>
              <a:t>India today</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b="1" dirty="0" smtClean="0">
                <a:solidFill>
                  <a:prstClr val="black"/>
                </a:solidFill>
              </a:rPr>
              <a:t>India Riding </a:t>
            </a:r>
            <a:r>
              <a:rPr lang="en-US" sz="2400" b="1" dirty="0" smtClean="0">
                <a:solidFill>
                  <a:prstClr val="black"/>
                </a:solidFill>
              </a:rPr>
              <a:t>the Third Wave</a:t>
            </a:r>
            <a:endParaRPr lang="en-US" sz="2400" b="1"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p:txBody>
      </p:sp>
      <p:cxnSp>
        <p:nvCxnSpPr>
          <p:cNvPr id="10" name="Straight Connector 10">
            <a:extLst>
              <a:ext uri="{FF2B5EF4-FFF2-40B4-BE49-F238E27FC236}">
                <a16:creationId xmlns:a16="http://schemas.microsoft.com/office/drawing/2014/main"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0" name="TextBox 30">
            <a:extLst>
              <a:ext uri="{FF2B5EF4-FFF2-40B4-BE49-F238E27FC236}">
                <a16:creationId xmlns:a16="http://schemas.microsoft.com/office/drawing/2014/main" id="{9607F906-1E50-4B24-993A-BEA641FA7DD1}"/>
              </a:ext>
            </a:extLst>
          </p:cNvPr>
          <p:cNvSpPr txBox="1"/>
          <p:nvPr/>
        </p:nvSpPr>
        <p:spPr>
          <a:xfrm>
            <a:off x="290286" y="6558267"/>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21" name="Rectangle 10">
            <a:extLst>
              <a:ext uri="{FF2B5EF4-FFF2-40B4-BE49-F238E27FC236}">
                <a16:creationId xmlns:a16="http://schemas.microsoft.com/office/drawing/2014/main" id="{7A2A76CC-372C-4121-9F3F-E2C04058BE70}"/>
              </a:ext>
            </a:extLst>
          </p:cNvPr>
          <p:cNvSpPr/>
          <p:nvPr/>
        </p:nvSpPr>
        <p:spPr>
          <a:xfrm>
            <a:off x="0" y="6516975"/>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11">
            <a:extLst>
              <a:ext uri="{FF2B5EF4-FFF2-40B4-BE49-F238E27FC236}">
                <a16:creationId xmlns:a16="http://schemas.microsoft.com/office/drawing/2014/main" id="{370CE74C-ED68-4328-9DB5-B7259979C89B}"/>
              </a:ext>
            </a:extLst>
          </p:cNvPr>
          <p:cNvSpPr txBox="1"/>
          <p:nvPr/>
        </p:nvSpPr>
        <p:spPr>
          <a:xfrm>
            <a:off x="290286" y="6540849"/>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16" name="Rectangle 11">
            <a:extLst>
              <a:ext uri="{FF2B5EF4-FFF2-40B4-BE49-F238E27FC236}">
                <a16:creationId xmlns:a16="http://schemas.microsoft.com/office/drawing/2014/main" id="{FFE25372-B6D6-432B-84F9-CC28ACE6B691}"/>
              </a:ext>
            </a:extLst>
          </p:cNvPr>
          <p:cNvSpPr>
            <a:spLocks noGrp="1"/>
          </p:cNvSpPr>
          <p:nvPr>
            <p:ph type="title"/>
          </p:nvPr>
        </p:nvSpPr>
        <p:spPr>
          <a:xfrm>
            <a:off x="77638" y="117808"/>
            <a:ext cx="11542143"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tabLst>
                <a:tab pos="1165225" algn="l"/>
              </a:tabLst>
            </a:pPr>
            <a:r>
              <a:rPr lang="en-US" sz="4000" b="1" dirty="0">
                <a:solidFill>
                  <a:schemeClr val="tx1"/>
                </a:solidFill>
              </a:rPr>
              <a:t>INDIA RIDING THE THIRD WAVE OF  </a:t>
            </a:r>
            <a:br>
              <a:rPr lang="en-US" sz="4000" b="1" dirty="0">
                <a:solidFill>
                  <a:schemeClr val="tx1"/>
                </a:solidFill>
              </a:rPr>
            </a:br>
            <a:r>
              <a:rPr lang="en-US" sz="4000" b="1" dirty="0">
                <a:solidFill>
                  <a:schemeClr val="tx1"/>
                </a:solidFill>
              </a:rPr>
              <a:t>CHINESE OUTBOUND TOURISM</a:t>
            </a:r>
          </a:p>
        </p:txBody>
      </p:sp>
      <p:sp>
        <p:nvSpPr>
          <p:cNvPr id="2" name="Inhaltsplatzhalter 1"/>
          <p:cNvSpPr>
            <a:spLocks noGrp="1"/>
          </p:cNvSpPr>
          <p:nvPr>
            <p:ph idx="1"/>
          </p:nvPr>
        </p:nvSpPr>
        <p:spPr/>
        <p:txBody>
          <a:bodyPr/>
          <a:lstStyle/>
          <a:p>
            <a:endParaRPr lang="de-DE" dirty="0"/>
          </a:p>
        </p:txBody>
      </p:sp>
    </p:spTree>
    <p:extLst>
      <p:ext uri="{BB962C8B-B14F-4D97-AF65-F5344CB8AC3E}">
        <p14:creationId xmlns:p14="http://schemas.microsoft.com/office/powerpoint/2010/main" val="844383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fr-FR" dirty="0">
                <a:solidFill>
                  <a:prstClr val="white"/>
                </a:solidFill>
              </a:rPr>
              <a:t> 2018</a:t>
            </a:r>
          </a:p>
        </p:txBody>
      </p:sp>
      <p:sp>
        <p:nvSpPr>
          <p:cNvPr id="14" name="Fußzeilenplatzhalter 5"/>
          <p:cNvSpPr>
            <a:spLocks noGrp="1"/>
          </p:cNvSpPr>
          <p:nvPr>
            <p:ph type="ftr" sz="quarter" idx="11"/>
          </p:nvPr>
        </p:nvSpPr>
        <p:spPr/>
        <p:txBody>
          <a:bodyPr/>
          <a:lstStyle/>
          <a:p>
            <a:r>
              <a:rPr lang="en-US">
                <a:solidFill>
                  <a:prstClr val="white"/>
                </a:solidFill>
              </a:rPr>
              <a:t>www.china-outbound.com</a:t>
            </a:r>
            <a:endParaRPr lang="en-US" dirty="0">
              <a:solidFill>
                <a:prstClr val="white"/>
              </a:solidFill>
            </a:endParaRPr>
          </a:p>
          <a:p>
            <a:endParaRPr lang="en-US" dirty="0">
              <a:solidFill>
                <a:prstClr val="white"/>
              </a:solidFill>
            </a:endParaRPr>
          </a:p>
        </p:txBody>
      </p:sp>
      <p:sp>
        <p:nvSpPr>
          <p:cNvPr id="4" name="Foliennummernplatzhalter 3"/>
          <p:cNvSpPr>
            <a:spLocks noGrp="1"/>
          </p:cNvSpPr>
          <p:nvPr>
            <p:ph type="sldNum" sz="quarter" idx="12"/>
          </p:nvPr>
        </p:nvSpPr>
        <p:spPr/>
        <p:txBody>
          <a:bodyPr/>
          <a:lstStyle/>
          <a:p>
            <a:fld id="{4F5037F2-DC85-406A-A4EA-1E681A25B4F8}" type="slidenum">
              <a:rPr lang="en-US" smtClean="0">
                <a:solidFill>
                  <a:prstClr val="white"/>
                </a:solidFill>
              </a:rPr>
              <a:pPr/>
              <a:t>3</a:t>
            </a:fld>
            <a:endParaRPr lang="en-US" dirty="0">
              <a:solidFill>
                <a:prstClr val="white"/>
              </a:solidFill>
            </a:endParaRPr>
          </a:p>
        </p:txBody>
      </p:sp>
      <p:sp>
        <p:nvSpPr>
          <p:cNvPr id="9" name="Rechteck 8"/>
          <p:cNvSpPr/>
          <p:nvPr/>
        </p:nvSpPr>
        <p:spPr>
          <a:xfrm>
            <a:off x="2315737" y="1659286"/>
            <a:ext cx="7883912" cy="954107"/>
          </a:xfrm>
          <a:prstGeom prst="rect">
            <a:avLst/>
          </a:prstGeom>
        </p:spPr>
        <p:txBody>
          <a:bodyPr wrap="square">
            <a:spAutoFit/>
          </a:bodyPr>
          <a:lstStyle/>
          <a:p>
            <a:pPr algn="ctr">
              <a:defRPr/>
            </a:pPr>
            <a:endParaRPr lang="en-US" sz="2800" b="1" kern="0" dirty="0">
              <a:solidFill>
                <a:prstClr val="black"/>
              </a:solidFill>
              <a:effectLst>
                <a:outerShdw blurRad="38100" dist="38100" dir="2700000" algn="tl">
                  <a:srgbClr val="000000">
                    <a:alpha val="43137"/>
                  </a:srgbClr>
                </a:outerShdw>
              </a:effectLst>
            </a:endParaRPr>
          </a:p>
          <a:p>
            <a:pPr algn="ctr">
              <a:defRPr/>
            </a:pPr>
            <a:endParaRPr lang="en-US" sz="2800" b="1" kern="0" dirty="0">
              <a:solidFill>
                <a:prstClr val="black"/>
              </a:solidFill>
              <a:effectLst>
                <a:outerShdw blurRad="38100" dist="38100" dir="2700000" algn="tl">
                  <a:srgbClr val="000000">
                    <a:alpha val="43137"/>
                  </a:srgbClr>
                </a:outerShdw>
              </a:effectLst>
            </a:endParaRPr>
          </a:p>
        </p:txBody>
      </p:sp>
      <p:sp>
        <p:nvSpPr>
          <p:cNvPr id="11" name="Rechteck 10"/>
          <p:cNvSpPr/>
          <p:nvPr/>
        </p:nvSpPr>
        <p:spPr>
          <a:xfrm>
            <a:off x="3271046" y="2716859"/>
            <a:ext cx="5991497" cy="677108"/>
          </a:xfrm>
          <a:prstGeom prst="rect">
            <a:avLst/>
          </a:prstGeom>
        </p:spPr>
        <p:txBody>
          <a:bodyPr wrap="square">
            <a:spAutoFit/>
          </a:bodyPr>
          <a:lstStyle/>
          <a:p>
            <a:endParaRPr lang="en-US" sz="2000" kern="0" dirty="0">
              <a:solidFill>
                <a:prstClr val="black"/>
              </a:solidFill>
              <a:ea typeface="Calibri" panose="020F0502020204030204" pitchFamily="34" charset="0"/>
              <a:cs typeface="Times New Roman" panose="02020603050405020304" pitchFamily="18" charset="0"/>
            </a:endParaRPr>
          </a:p>
          <a:p>
            <a:pPr>
              <a:defRPr/>
            </a:pPr>
            <a:endParaRPr lang="de-DE" kern="0" dirty="0">
              <a:solidFill>
                <a:sysClr val="windowText" lastClr="000000"/>
              </a:solidFill>
            </a:endParaRPr>
          </a:p>
        </p:txBody>
      </p:sp>
      <p:sp>
        <p:nvSpPr>
          <p:cNvPr id="15" name="Rechteck 14"/>
          <p:cNvSpPr/>
          <p:nvPr/>
        </p:nvSpPr>
        <p:spPr>
          <a:xfrm>
            <a:off x="282100" y="1633281"/>
            <a:ext cx="11575915" cy="4708981"/>
          </a:xfrm>
          <a:prstGeom prst="rect">
            <a:avLst/>
          </a:prstGeom>
        </p:spPr>
        <p:txBody>
          <a:bodyPr wrap="square">
            <a:spAutoFit/>
          </a:bodyPr>
          <a:lstStyle/>
          <a:p>
            <a:r>
              <a:rPr lang="en-US" sz="2400" b="1" dirty="0">
                <a:solidFill>
                  <a:prstClr val="black"/>
                </a:solidFill>
              </a:rPr>
              <a:t>Content</a:t>
            </a:r>
          </a:p>
          <a:p>
            <a:endParaRPr lang="en-US" sz="2400" dirty="0">
              <a:solidFill>
                <a:prstClr val="black"/>
              </a:solidFill>
            </a:endParaRPr>
          </a:p>
          <a:p>
            <a:pPr marL="342900" indent="-342900">
              <a:buFont typeface="Wingdings" panose="05000000000000000000" pitchFamily="2" charset="2"/>
              <a:buChar char="ü"/>
            </a:pPr>
            <a:r>
              <a:rPr lang="en-US" sz="2400" b="1" dirty="0">
                <a:solidFill>
                  <a:prstClr val="black"/>
                </a:solidFill>
              </a:rPr>
              <a:t>Introduction COTRI </a:t>
            </a: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smtClean="0">
                <a:solidFill>
                  <a:prstClr val="black"/>
                </a:solidFill>
              </a:rPr>
              <a:t>Chinese </a:t>
            </a:r>
            <a:r>
              <a:rPr lang="en-US" sz="2400" dirty="0">
                <a:solidFill>
                  <a:prstClr val="black"/>
                </a:solidFill>
              </a:rPr>
              <a:t>Outbound </a:t>
            </a:r>
            <a:r>
              <a:rPr lang="en-US" sz="2400" dirty="0" smtClean="0">
                <a:solidFill>
                  <a:prstClr val="black"/>
                </a:solidFill>
              </a:rPr>
              <a:t>Tourism – The First and Second Wave</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Chinese Outbound Tourism to </a:t>
            </a:r>
            <a:r>
              <a:rPr lang="en-US" sz="2400" dirty="0" smtClean="0">
                <a:solidFill>
                  <a:prstClr val="black"/>
                </a:solidFill>
              </a:rPr>
              <a:t>India today</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smtClean="0">
                <a:solidFill>
                  <a:prstClr val="black"/>
                </a:solidFill>
              </a:rPr>
              <a:t>India Riding </a:t>
            </a:r>
            <a:r>
              <a:rPr lang="en-US" sz="2400" dirty="0" smtClean="0">
                <a:solidFill>
                  <a:prstClr val="black"/>
                </a:solidFill>
              </a:rPr>
              <a:t>the Third Wave</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p:txBody>
      </p:sp>
      <p:cxnSp>
        <p:nvCxnSpPr>
          <p:cNvPr id="10" name="Straight Connector 10">
            <a:extLst>
              <a:ext uri="{FF2B5EF4-FFF2-40B4-BE49-F238E27FC236}">
                <a16:creationId xmlns:a16="http://schemas.microsoft.com/office/drawing/2014/main" id="{C8A68296-D338-4032-A136-74699F5D97D3}"/>
              </a:ext>
            </a:extLst>
          </p:cNvPr>
          <p:cNvCxnSpPr>
            <a:cxnSpLocks/>
          </p:cNvCxnSpPr>
          <p:nvPr/>
        </p:nvCxnSpPr>
        <p:spPr>
          <a:xfrm>
            <a:off x="0" y="1498343"/>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0" name="TextBox 30">
            <a:extLst>
              <a:ext uri="{FF2B5EF4-FFF2-40B4-BE49-F238E27FC236}">
                <a16:creationId xmlns:a16="http://schemas.microsoft.com/office/drawing/2014/main" id="{9607F906-1E50-4B24-993A-BEA641FA7DD1}"/>
              </a:ext>
            </a:extLst>
          </p:cNvPr>
          <p:cNvSpPr txBox="1"/>
          <p:nvPr/>
        </p:nvSpPr>
        <p:spPr>
          <a:xfrm>
            <a:off x="290286" y="6558267"/>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21" name="Rectangle 10">
            <a:extLst>
              <a:ext uri="{FF2B5EF4-FFF2-40B4-BE49-F238E27FC236}">
                <a16:creationId xmlns:a16="http://schemas.microsoft.com/office/drawing/2014/main" id="{7A2A76CC-372C-4121-9F3F-E2C04058BE70}"/>
              </a:ext>
            </a:extLst>
          </p:cNvPr>
          <p:cNvSpPr/>
          <p:nvPr/>
        </p:nvSpPr>
        <p:spPr>
          <a:xfrm>
            <a:off x="0" y="6516975"/>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11">
            <a:extLst>
              <a:ext uri="{FF2B5EF4-FFF2-40B4-BE49-F238E27FC236}">
                <a16:creationId xmlns:a16="http://schemas.microsoft.com/office/drawing/2014/main" id="{370CE74C-ED68-4328-9DB5-B7259979C89B}"/>
              </a:ext>
            </a:extLst>
          </p:cNvPr>
          <p:cNvSpPr txBox="1"/>
          <p:nvPr/>
        </p:nvSpPr>
        <p:spPr>
          <a:xfrm>
            <a:off x="290286" y="6540849"/>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2"/>
              </a:rPr>
              <a:t>china-outbound.com</a:t>
            </a:r>
            <a:r>
              <a:rPr lang="en-GB" sz="1300" dirty="0"/>
              <a:t>  |  +49 40 558 99 576</a:t>
            </a:r>
          </a:p>
        </p:txBody>
      </p:sp>
      <p:sp>
        <p:nvSpPr>
          <p:cNvPr id="16" name="Rectangle 11">
            <a:extLst>
              <a:ext uri="{FF2B5EF4-FFF2-40B4-BE49-F238E27FC236}">
                <a16:creationId xmlns:a16="http://schemas.microsoft.com/office/drawing/2014/main" id="{FFE25372-B6D6-432B-84F9-CC28ACE6B691}"/>
              </a:ext>
            </a:extLst>
          </p:cNvPr>
          <p:cNvSpPr>
            <a:spLocks noGrp="1"/>
          </p:cNvSpPr>
          <p:nvPr>
            <p:ph type="title"/>
          </p:nvPr>
        </p:nvSpPr>
        <p:spPr>
          <a:xfrm>
            <a:off x="3271046" y="117808"/>
            <a:ext cx="8348735" cy="1325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270000" tIns="45720" rIns="91440" bIns="45720" rtlCol="0" anchor="ctr">
            <a:normAutofit/>
          </a:bodyPr>
          <a:lstStyle/>
          <a:p>
            <a:pPr algn="ctr">
              <a:tabLst>
                <a:tab pos="1165225" algn="l"/>
              </a:tabLst>
            </a:pPr>
            <a:r>
              <a:rPr lang="en-US" sz="4000" b="1" dirty="0">
                <a:solidFill>
                  <a:schemeClr val="tx1"/>
                </a:solidFill>
              </a:rPr>
              <a:t>INDIA RIDING THE THIRD WAVE OF  </a:t>
            </a:r>
            <a:br>
              <a:rPr lang="en-US" sz="4000" b="1" dirty="0">
                <a:solidFill>
                  <a:schemeClr val="tx1"/>
                </a:solidFill>
              </a:rPr>
            </a:br>
            <a:r>
              <a:rPr lang="en-US" sz="4000" b="1" dirty="0">
                <a:solidFill>
                  <a:schemeClr val="tx1"/>
                </a:solidFill>
              </a:rPr>
              <a:t>CHINESE OUTBOUND TOURISM</a:t>
            </a:r>
          </a:p>
        </p:txBody>
      </p:sp>
      <p:sp>
        <p:nvSpPr>
          <p:cNvPr id="2" name="Inhaltsplatzhalter 1"/>
          <p:cNvSpPr>
            <a:spLocks noGrp="1"/>
          </p:cNvSpPr>
          <p:nvPr>
            <p:ph idx="1"/>
          </p:nvPr>
        </p:nvSpPr>
        <p:spPr/>
        <p:txBody>
          <a:bodyPr/>
          <a:lstStyle/>
          <a:p>
            <a:endParaRPr lang="de-DE" dirty="0"/>
          </a:p>
        </p:txBody>
      </p:sp>
      <p:pic>
        <p:nvPicPr>
          <p:cNvPr id="17" name="Grafik 16"/>
          <p:cNvPicPr>
            <a:picLocks noChangeAspect="1"/>
          </p:cNvPicPr>
          <p:nvPr/>
        </p:nvPicPr>
        <p:blipFill>
          <a:blip r:embed="rId3"/>
          <a:stretch>
            <a:fillRect/>
          </a:stretch>
        </p:blipFill>
        <p:spPr>
          <a:xfrm>
            <a:off x="243907" y="117808"/>
            <a:ext cx="2296992" cy="1255958"/>
          </a:xfrm>
          <a:prstGeom prst="rect">
            <a:avLst/>
          </a:prstGeom>
        </p:spPr>
      </p:pic>
    </p:spTree>
    <p:extLst>
      <p:ext uri="{BB962C8B-B14F-4D97-AF65-F5344CB8AC3E}">
        <p14:creationId xmlns:p14="http://schemas.microsoft.com/office/powerpoint/2010/main" val="1952509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32" y="-58785"/>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Wave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1070391" y="2097112"/>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188784" y="3164627"/>
            <a:ext cx="3918760" cy="3046988"/>
          </a:xfrm>
          <a:prstGeom prst="rect">
            <a:avLst/>
          </a:prstGeom>
          <a:noFill/>
        </p:spPr>
        <p:txBody>
          <a:bodyPr wrap="square" rtlCol="0">
            <a:spAutoFit/>
          </a:bodyPr>
          <a:lstStyle/>
          <a:p>
            <a:pPr algn="just"/>
            <a:r>
              <a:rPr lang="en-GB" sz="2400" dirty="0" smtClean="0"/>
              <a:t>Using the THIRD WAVE of Chinese outbound tourism, with </a:t>
            </a:r>
            <a:r>
              <a:rPr lang="en-GB" sz="2400" dirty="0" smtClean="0"/>
              <a:t>strong government </a:t>
            </a:r>
            <a:r>
              <a:rPr lang="en-GB" sz="2400" dirty="0" smtClean="0"/>
              <a:t>support and successful public-private cooperation, India can move from about 350,000 arrivals in 2019 to more than 2.6 million arrivals by 2024.</a:t>
            </a:r>
            <a:endParaRPr lang="en-GB" sz="2000" dirty="0" smtClean="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graphicFrame>
        <p:nvGraphicFramePr>
          <p:cNvPr id="22" name="Diagramm 21"/>
          <p:cNvGraphicFramePr>
            <a:graphicFrameLocks/>
          </p:cNvGraphicFramePr>
          <p:nvPr>
            <p:extLst>
              <p:ext uri="{D42A27DB-BD31-4B8C-83A1-F6EECF244321}">
                <p14:modId xmlns:p14="http://schemas.microsoft.com/office/powerpoint/2010/main" val="2726392849"/>
              </p:ext>
            </p:extLst>
          </p:nvPr>
        </p:nvGraphicFramePr>
        <p:xfrm>
          <a:off x="4165600" y="893379"/>
          <a:ext cx="7648028" cy="53182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0896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Positive example Cambodia</a:t>
            </a:r>
            <a:endParaRPr lang="de-DE" sz="3200" b="1" dirty="0">
              <a:latin typeface="Century Gothic" panose="020B0502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188784" y="3164627"/>
            <a:ext cx="3784126" cy="2677656"/>
          </a:xfrm>
          <a:prstGeom prst="rect">
            <a:avLst/>
          </a:prstGeom>
          <a:noFill/>
        </p:spPr>
        <p:txBody>
          <a:bodyPr wrap="square" rtlCol="0">
            <a:spAutoFit/>
          </a:bodyPr>
          <a:lstStyle/>
          <a:p>
            <a:pPr algn="just"/>
            <a:r>
              <a:rPr lang="en-GB" sz="2400" dirty="0" smtClean="0"/>
              <a:t>Based on product adaptation and investment into tourism infrastructure, Cambodia achieved between 2014 and 2019 a remarkable growth of arrivals from China within a short period of time.</a:t>
            </a:r>
            <a:endParaRPr lang="en-GB" sz="2000" dirty="0" smtClean="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pic>
        <p:nvPicPr>
          <p:cNvPr id="4" name="Grafik 3"/>
          <p:cNvPicPr>
            <a:picLocks noChangeAspect="1"/>
          </p:cNvPicPr>
          <p:nvPr/>
        </p:nvPicPr>
        <p:blipFill>
          <a:blip r:embed="rId3"/>
          <a:stretch>
            <a:fillRect/>
          </a:stretch>
        </p:blipFill>
        <p:spPr>
          <a:xfrm>
            <a:off x="409851" y="907202"/>
            <a:ext cx="3476625" cy="2257425"/>
          </a:xfrm>
          <a:prstGeom prst="rect">
            <a:avLst/>
          </a:prstGeom>
        </p:spPr>
      </p:pic>
      <p:graphicFrame>
        <p:nvGraphicFramePr>
          <p:cNvPr id="23" name="Diagramm 22"/>
          <p:cNvGraphicFramePr>
            <a:graphicFrameLocks/>
          </p:cNvGraphicFramePr>
          <p:nvPr>
            <p:extLst>
              <p:ext uri="{D42A27DB-BD31-4B8C-83A1-F6EECF244321}">
                <p14:modId xmlns:p14="http://schemas.microsoft.com/office/powerpoint/2010/main" val="2734510782"/>
              </p:ext>
            </p:extLst>
          </p:nvPr>
        </p:nvGraphicFramePr>
        <p:xfrm>
          <a:off x="4414506" y="943611"/>
          <a:ext cx="7223788" cy="5281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02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Negativ</a:t>
            </a:r>
            <a:r>
              <a:rPr lang="en-GB" sz="3200" b="1" dirty="0" smtClean="0"/>
              <a:t>e example Sri Lanka</a:t>
            </a:r>
            <a:endParaRPr lang="de-DE" sz="3200" b="1" dirty="0">
              <a:latin typeface="Century Gothic" panose="020B0502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188784" y="2767149"/>
            <a:ext cx="4194030" cy="3046988"/>
          </a:xfrm>
          <a:prstGeom prst="rect">
            <a:avLst/>
          </a:prstGeom>
          <a:noFill/>
        </p:spPr>
        <p:txBody>
          <a:bodyPr wrap="square" rtlCol="0">
            <a:spAutoFit/>
          </a:bodyPr>
          <a:lstStyle/>
          <a:p>
            <a:pPr algn="just"/>
            <a:r>
              <a:rPr lang="en-GB" sz="2400" dirty="0" smtClean="0"/>
              <a:t>After a strong growth fuelled by low price mass market groups, the development stagnated and went into decline already in H2</a:t>
            </a:r>
            <a:r>
              <a:rPr lang="en-GB" sz="2400" dirty="0" smtClean="0"/>
              <a:t> of 2018, accelerating after the Easter Bombing 2019 and the stop of the offer of </a:t>
            </a:r>
            <a:r>
              <a:rPr lang="en-GB" sz="2400" dirty="0" err="1" smtClean="0"/>
              <a:t>eVisa</a:t>
            </a:r>
            <a:r>
              <a:rPr lang="en-GB" sz="2400" dirty="0" smtClean="0"/>
              <a:t> for Chinese citizens.</a:t>
            </a:r>
            <a:endParaRPr lang="en-GB" sz="2000" dirty="0" smtClean="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graphicFrame>
        <p:nvGraphicFramePr>
          <p:cNvPr id="22" name="Diagramm 21"/>
          <p:cNvGraphicFramePr>
            <a:graphicFrameLocks/>
          </p:cNvGraphicFramePr>
          <p:nvPr>
            <p:extLst>
              <p:ext uri="{D42A27DB-BD31-4B8C-83A1-F6EECF244321}">
                <p14:modId xmlns:p14="http://schemas.microsoft.com/office/powerpoint/2010/main" val="1625938465"/>
              </p:ext>
            </p:extLst>
          </p:nvPr>
        </p:nvGraphicFramePr>
        <p:xfrm>
          <a:off x="4632434" y="990983"/>
          <a:ext cx="7307317" cy="5273183"/>
        </p:xfrm>
        <a:graphic>
          <a:graphicData uri="http://schemas.openxmlformats.org/drawingml/2006/chart">
            <c:chart xmlns:c="http://schemas.openxmlformats.org/drawingml/2006/chart" xmlns:r="http://schemas.openxmlformats.org/officeDocument/2006/relationships" r:id="rId3"/>
          </a:graphicData>
        </a:graphic>
      </p:graphicFrame>
      <p:pic>
        <p:nvPicPr>
          <p:cNvPr id="2" name="Grafik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4785" y="845936"/>
            <a:ext cx="2832124" cy="1831621"/>
          </a:xfrm>
          <a:prstGeom prst="rect">
            <a:avLst/>
          </a:prstGeom>
        </p:spPr>
      </p:pic>
    </p:spTree>
    <p:extLst>
      <p:ext uri="{BB962C8B-B14F-4D97-AF65-F5344CB8AC3E}">
        <p14:creationId xmlns:p14="http://schemas.microsoft.com/office/powerpoint/2010/main" val="121306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9" y="39564"/>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Wave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4411249" y="1275050"/>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545291" y="2452239"/>
            <a:ext cx="11101416" cy="3108543"/>
          </a:xfrm>
          <a:prstGeom prst="rect">
            <a:avLst/>
          </a:prstGeom>
          <a:noFill/>
        </p:spPr>
        <p:txBody>
          <a:bodyPr wrap="square" rtlCol="0">
            <a:spAutoFit/>
          </a:bodyPr>
          <a:lstStyle/>
          <a:p>
            <a:pPr algn="just"/>
            <a:r>
              <a:rPr lang="en-GB" sz="2800" dirty="0" smtClean="0"/>
              <a:t>Within the coming decade the number of Chinese affluent enough to afford a  trip to India will grow to more than 250 million persons and the number of outbound trips per year to around 400 million trips. </a:t>
            </a:r>
          </a:p>
          <a:p>
            <a:pPr algn="just"/>
            <a:endParaRPr lang="en-GB" sz="2800" dirty="0" smtClean="0"/>
          </a:p>
          <a:p>
            <a:pPr algn="just"/>
            <a:r>
              <a:rPr lang="en-GB" sz="2800" dirty="0" smtClean="0"/>
              <a:t>With international travel becoming a normal part of lifestyle and consumption pattern, middle-distance destinations heretofore not often visited can achieve strong growth rates. </a:t>
            </a:r>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3160465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9" y="205048"/>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Wave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4626464" y="1206603"/>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152799" y="2283105"/>
            <a:ext cx="4630913" cy="3144252"/>
          </a:xfrm>
          <a:prstGeom prst="rect">
            <a:avLst/>
          </a:prstGeom>
          <a:noFill/>
        </p:spPr>
        <p:txBody>
          <a:bodyPr wrap="square" rtlCol="0">
            <a:spAutoFit/>
          </a:bodyPr>
          <a:lstStyle/>
          <a:p>
            <a:endParaRPr lang="en-US"/>
          </a:p>
        </p:txBody>
      </p:sp>
      <p:sp>
        <p:nvSpPr>
          <p:cNvPr id="17" name="Textfeld 16"/>
          <p:cNvSpPr txBox="1"/>
          <p:nvPr/>
        </p:nvSpPr>
        <p:spPr>
          <a:xfrm>
            <a:off x="601249" y="2561221"/>
            <a:ext cx="11101416" cy="3416320"/>
          </a:xfrm>
          <a:prstGeom prst="rect">
            <a:avLst/>
          </a:prstGeom>
          <a:noFill/>
        </p:spPr>
        <p:txBody>
          <a:bodyPr wrap="square" rtlCol="0">
            <a:spAutoFit/>
          </a:bodyPr>
          <a:lstStyle/>
          <a:p>
            <a:pPr algn="just"/>
            <a:r>
              <a:rPr lang="en-GB" sz="2800" dirty="0" smtClean="0"/>
              <a:t>Based on a product adaptation, communication and marketing campaign tailor-made for the Chinese market, offering suitable products in fields like health and well-being, nature, special interest, religion, food, India can be established as a favoured destination for different age and socio-demographic market segments, making good use of the geographic and cultural diversity of India.</a:t>
            </a:r>
          </a:p>
          <a:p>
            <a:pPr algn="just"/>
            <a:endParaRPr lang="en-GB" sz="2800" dirty="0" smtClean="0"/>
          </a:p>
          <a:p>
            <a:pPr algn="just"/>
            <a:endParaRPr lang="en-US" sz="2000" dirty="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1625348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9" y="-123686"/>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Wave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4525262" y="898657"/>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545291" y="1895549"/>
            <a:ext cx="11101416" cy="3970318"/>
          </a:xfrm>
          <a:prstGeom prst="rect">
            <a:avLst/>
          </a:prstGeom>
          <a:noFill/>
        </p:spPr>
        <p:txBody>
          <a:bodyPr wrap="square" rtlCol="0">
            <a:spAutoFit/>
          </a:bodyPr>
          <a:lstStyle/>
          <a:p>
            <a:pPr algn="just"/>
            <a:r>
              <a:rPr lang="en-US" sz="2800" dirty="0"/>
              <a:t>Dr Surjit S </a:t>
            </a:r>
            <a:r>
              <a:rPr lang="en-US" sz="2800" dirty="0" err="1"/>
              <a:t>Bhalla</a:t>
            </a:r>
            <a:r>
              <a:rPr lang="en-US" sz="2800" dirty="0"/>
              <a:t> </a:t>
            </a:r>
            <a:r>
              <a:rPr lang="en-US" sz="2800" dirty="0" smtClean="0"/>
              <a:t>published in May 2019 as head of the High-Level </a:t>
            </a:r>
            <a:r>
              <a:rPr lang="en-US" sz="2800" dirty="0"/>
              <a:t>Advisory Group (HLAG) </a:t>
            </a:r>
            <a:r>
              <a:rPr lang="en-US" sz="2800" dirty="0" smtClean="0"/>
              <a:t>a report about </a:t>
            </a:r>
            <a:r>
              <a:rPr lang="en-US" sz="2800" dirty="0"/>
              <a:t>Chinese tourism to India. </a:t>
            </a:r>
            <a:endParaRPr lang="en-US" sz="2800" dirty="0" smtClean="0"/>
          </a:p>
          <a:p>
            <a:pPr algn="just"/>
            <a:r>
              <a:rPr lang="en-US" sz="2800" dirty="0" smtClean="0"/>
              <a:t>The report pointed out that India </a:t>
            </a:r>
            <a:r>
              <a:rPr lang="en-US" sz="2800" dirty="0"/>
              <a:t>is </a:t>
            </a:r>
            <a:r>
              <a:rPr lang="en-US" sz="2800" dirty="0" smtClean="0"/>
              <a:t>in China considered </a:t>
            </a:r>
            <a:r>
              <a:rPr lang="en-US" sz="2800" dirty="0"/>
              <a:t>as not safe, </a:t>
            </a:r>
            <a:r>
              <a:rPr lang="en-US" sz="2800" dirty="0" smtClean="0"/>
              <a:t>not clean and not </a:t>
            </a:r>
            <a:r>
              <a:rPr lang="en-US" sz="2800" dirty="0"/>
              <a:t>well </a:t>
            </a:r>
            <a:r>
              <a:rPr lang="en-US" sz="2800" dirty="0" err="1"/>
              <a:t>organised</a:t>
            </a:r>
            <a:r>
              <a:rPr lang="en-US" sz="2800" dirty="0"/>
              <a:t>, with a lack of transportation </a:t>
            </a:r>
            <a:r>
              <a:rPr lang="en-US" sz="2800" dirty="0" smtClean="0"/>
              <a:t>infrastructure.</a:t>
            </a:r>
          </a:p>
          <a:p>
            <a:pPr algn="just"/>
            <a:r>
              <a:rPr lang="en-US" sz="2800" dirty="0" smtClean="0"/>
              <a:t>These barriers have to be overcome through action as well as better information of Chinese potential visitors about the real situation. </a:t>
            </a:r>
          </a:p>
          <a:p>
            <a:pPr algn="just"/>
            <a:r>
              <a:rPr lang="en-US" sz="2800" dirty="0"/>
              <a:t>Furthermore a major limitation is the lack of information about the many attractions and possible activities for Chinese tourists in India beyond  visits to the Taj Mahal, the Thar dessert and the Himalayas</a:t>
            </a:r>
            <a:r>
              <a:rPr lang="en-US" sz="2800" dirty="0" smtClean="0"/>
              <a:t>.</a:t>
            </a:r>
            <a:endParaRPr lang="en-US" sz="2800" dirty="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150141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9" y="-123686"/>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Wave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4525262" y="898657"/>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487236" y="2236373"/>
            <a:ext cx="11101416" cy="3970318"/>
          </a:xfrm>
          <a:prstGeom prst="rect">
            <a:avLst/>
          </a:prstGeom>
          <a:noFill/>
        </p:spPr>
        <p:txBody>
          <a:bodyPr wrap="square" rtlCol="0">
            <a:spAutoFit/>
          </a:bodyPr>
          <a:lstStyle/>
          <a:p>
            <a:pPr algn="just"/>
            <a:r>
              <a:rPr lang="en-US" sz="2800" dirty="0"/>
              <a:t>The HLAG report also stated a low level of preparedness for Chinese visitors with regard to language but also cultural awareness of the specific needs and interests of Chinese </a:t>
            </a:r>
            <a:r>
              <a:rPr lang="en-US" sz="2800" dirty="0" smtClean="0"/>
              <a:t>travelers among the Indian tourism service providers.</a:t>
            </a:r>
          </a:p>
          <a:p>
            <a:pPr algn="just"/>
            <a:endParaRPr lang="en-US" sz="2800" dirty="0"/>
          </a:p>
          <a:p>
            <a:pPr algn="just"/>
            <a:r>
              <a:rPr lang="en-US" sz="2800" dirty="0" smtClean="0"/>
              <a:t>Given the limited number of contacts between Chinese and Indian tourism service providers and the small number of Chinese visitors to India this lack of awareness is not surprising, but needs to be overcome to achieve the substantial growth envisaged.</a:t>
            </a:r>
            <a:endParaRPr lang="en-US" sz="2800" dirty="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2818940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9" y="-123686"/>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a:t>
            </a:r>
            <a:r>
              <a:rPr lang="en-GB" sz="3200" b="1" dirty="0" smtClean="0"/>
              <a:t>Wave – WHAT NEEDS TO BE DONE?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4525262" y="898657"/>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487236" y="2236373"/>
            <a:ext cx="11101416" cy="3693319"/>
          </a:xfrm>
          <a:prstGeom prst="rect">
            <a:avLst/>
          </a:prstGeom>
          <a:noFill/>
        </p:spPr>
        <p:txBody>
          <a:bodyPr wrap="square" rtlCol="0">
            <a:spAutoFit/>
          </a:bodyPr>
          <a:lstStyle/>
          <a:p>
            <a:pPr lvl="0" algn="just">
              <a:spcBef>
                <a:spcPts val="600"/>
              </a:spcBef>
              <a:buFont typeface="Wingdings" panose="05000000000000000000" pitchFamily="2" charset="2"/>
              <a:buChar char="§"/>
            </a:pPr>
            <a:r>
              <a:rPr lang="en-AU" sz="2800" dirty="0" smtClean="0"/>
              <a:t> Ongoing research about </a:t>
            </a:r>
            <a:r>
              <a:rPr lang="en-AU" sz="2800" dirty="0"/>
              <a:t>the potential market segments in China for visits to India, concentrating not only on the few existing leisure visitors but on the visitors, </a:t>
            </a:r>
            <a:r>
              <a:rPr lang="en-AU" sz="2800" dirty="0" smtClean="0"/>
              <a:t>which </a:t>
            </a:r>
            <a:r>
              <a:rPr lang="en-AU" sz="2800" dirty="0"/>
              <a:t>can be attracted by new marketing tools and new tourism products</a:t>
            </a:r>
          </a:p>
          <a:p>
            <a:pPr lvl="0" algn="just">
              <a:spcBef>
                <a:spcPts val="600"/>
              </a:spcBef>
              <a:buFont typeface="Wingdings" panose="05000000000000000000" pitchFamily="2" charset="2"/>
              <a:buChar char="§"/>
            </a:pPr>
            <a:endParaRPr lang="en-AU" sz="2800" dirty="0"/>
          </a:p>
          <a:p>
            <a:pPr lvl="0" algn="just">
              <a:spcBef>
                <a:spcPts val="600"/>
              </a:spcBef>
              <a:buFont typeface="Wingdings" panose="05000000000000000000" pitchFamily="2" charset="2"/>
              <a:buChar char="§"/>
            </a:pPr>
            <a:r>
              <a:rPr lang="en-AU" sz="2800" dirty="0" smtClean="0"/>
              <a:t> Ongoing analysis of </a:t>
            </a:r>
            <a:r>
              <a:rPr lang="en-AU" sz="2800" dirty="0"/>
              <a:t>the touristic offers of India for Chinese visitors using a </a:t>
            </a:r>
            <a:r>
              <a:rPr lang="en-AU" sz="2800" dirty="0" smtClean="0"/>
              <a:t>fixed list </a:t>
            </a:r>
            <a:r>
              <a:rPr lang="en-AU" sz="2800" dirty="0"/>
              <a:t>of criteria and a point system for objective measurement of feasibility for different market </a:t>
            </a:r>
            <a:r>
              <a:rPr lang="en-AU" sz="2800" dirty="0" smtClean="0"/>
              <a:t>segments based on previous research</a:t>
            </a:r>
            <a:endParaRPr lang="en-AU" sz="2800" dirty="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3619403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9" y="-123686"/>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a:t>
            </a:r>
            <a:r>
              <a:rPr lang="en-GB" sz="3200" b="1" dirty="0" smtClean="0"/>
              <a:t>Wave – WHAT NEEDS TO BE DONE?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4525262" y="898657"/>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545291" y="1805449"/>
            <a:ext cx="11101416" cy="5139869"/>
          </a:xfrm>
          <a:prstGeom prst="rect">
            <a:avLst/>
          </a:prstGeom>
          <a:noFill/>
        </p:spPr>
        <p:txBody>
          <a:bodyPr wrap="square" rtlCol="0">
            <a:spAutoFit/>
          </a:bodyPr>
          <a:lstStyle/>
          <a:p>
            <a:pPr lvl="0" algn="just">
              <a:spcBef>
                <a:spcPts val="600"/>
              </a:spcBef>
              <a:buFont typeface="Wingdings" panose="05000000000000000000" pitchFamily="2" charset="2"/>
              <a:buChar char="§"/>
            </a:pPr>
            <a:r>
              <a:rPr lang="en-AU" sz="2800" dirty="0" smtClean="0"/>
              <a:t> Development and execution of </a:t>
            </a:r>
            <a:r>
              <a:rPr lang="en-AU" sz="2800" dirty="0"/>
              <a:t>both online and offline communication, marketing and distribution strategies for India, but also for specific </a:t>
            </a:r>
            <a:r>
              <a:rPr lang="en-AU" sz="2800" dirty="0" smtClean="0"/>
              <a:t>regions, </a:t>
            </a:r>
            <a:r>
              <a:rPr lang="en-AU" sz="2800" dirty="0"/>
              <a:t>activities and market segments</a:t>
            </a:r>
          </a:p>
          <a:p>
            <a:pPr lvl="0" algn="just">
              <a:spcBef>
                <a:spcPts val="600"/>
              </a:spcBef>
              <a:buFont typeface="Wingdings" panose="05000000000000000000" pitchFamily="2" charset="2"/>
              <a:buChar char="§"/>
            </a:pPr>
            <a:endParaRPr lang="en-US" sz="2800" dirty="0"/>
          </a:p>
          <a:p>
            <a:pPr lvl="0" algn="just">
              <a:spcBef>
                <a:spcPts val="600"/>
              </a:spcBef>
              <a:buFont typeface="Wingdings" panose="05000000000000000000" pitchFamily="2" charset="2"/>
              <a:buChar char="§"/>
            </a:pPr>
            <a:r>
              <a:rPr lang="en-AU" sz="2800" dirty="0" smtClean="0"/>
              <a:t> Support of the </a:t>
            </a:r>
            <a:r>
              <a:rPr lang="en-AU" sz="2800" dirty="0"/>
              <a:t>adaptation of existing and development of new touristic products customised for the needs and interests of Chinese visitors to India</a:t>
            </a:r>
          </a:p>
          <a:p>
            <a:pPr lvl="0" algn="just">
              <a:spcBef>
                <a:spcPts val="600"/>
              </a:spcBef>
              <a:buFont typeface="Wingdings" panose="05000000000000000000" pitchFamily="2" charset="2"/>
              <a:buChar char="§"/>
            </a:pPr>
            <a:endParaRPr lang="en-AU" sz="2800" dirty="0"/>
          </a:p>
          <a:p>
            <a:pPr lvl="0" algn="just">
              <a:spcBef>
                <a:spcPts val="600"/>
              </a:spcBef>
              <a:buFont typeface="Wingdings" panose="05000000000000000000" pitchFamily="2" charset="2"/>
              <a:buChar char="§"/>
            </a:pPr>
            <a:r>
              <a:rPr lang="en-AU" sz="2800" dirty="0" smtClean="0"/>
              <a:t> Support of training for </a:t>
            </a:r>
            <a:r>
              <a:rPr lang="en-AU" sz="2800" dirty="0"/>
              <a:t>the tourism service providers via online training programmes to prepare for Chinese visitors and their specific needs and expectations</a:t>
            </a:r>
            <a:endParaRPr lang="en-US" sz="2800" dirty="0"/>
          </a:p>
          <a:p>
            <a:pPr algn="just"/>
            <a:endParaRPr lang="en-US" sz="2800" dirty="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193409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9" y="-123686"/>
            <a:ext cx="3810000" cy="3055745"/>
          </a:xfrm>
          <a:prstGeom prst="rect">
            <a:avLst/>
          </a:prstGeom>
        </p:spPr>
      </p:pic>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a:t>
            </a:r>
            <a:r>
              <a:rPr lang="en-GB" sz="3200" b="1" dirty="0" smtClean="0"/>
              <a:t>Wave – WHAT NEEDS TO BE DONE?</a:t>
            </a:r>
            <a:endParaRPr lang="de-DE" sz="3200" b="1" dirty="0">
              <a:latin typeface="Century Gothic" panose="020B0502020202020204" pitchFamily="34" charset="0"/>
            </a:endParaRPr>
          </a:p>
        </p:txBody>
      </p:sp>
      <p:sp>
        <p:nvSpPr>
          <p:cNvPr id="3" name="Rectangle 2"/>
          <p:cNvSpPr>
            <a:spLocks noChangeArrowheads="1"/>
          </p:cNvSpPr>
          <p:nvPr/>
        </p:nvSpPr>
        <p:spPr bwMode="auto">
          <a:xfrm>
            <a:off x="4525262" y="898657"/>
            <a:ext cx="28229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b="1" cap="small" dirty="0" smtClean="0">
                <a:cs typeface="Arial" panose="020B0604020202020204" pitchFamily="34" charset="0"/>
              </a:rPr>
              <a:t>FOR CHINESE!</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487236" y="2236373"/>
            <a:ext cx="11101416" cy="4047262"/>
          </a:xfrm>
          <a:prstGeom prst="rect">
            <a:avLst/>
          </a:prstGeom>
          <a:noFill/>
        </p:spPr>
        <p:txBody>
          <a:bodyPr wrap="square" rtlCol="0">
            <a:spAutoFit/>
          </a:bodyPr>
          <a:lstStyle/>
          <a:p>
            <a:pPr lvl="0" algn="just">
              <a:spcBef>
                <a:spcPts val="600"/>
              </a:spcBef>
              <a:buFont typeface="Wingdings" panose="05000000000000000000" pitchFamily="2" charset="2"/>
              <a:buChar char="§"/>
            </a:pPr>
            <a:r>
              <a:rPr lang="en-AU" sz="2800" dirty="0" smtClean="0"/>
              <a:t> Establishment on state level CHINA TOURISM TASK FORCES, bringing together tourism service providers interested in taking par in developing the Chinese market business, private sector associations and government institutions to create holistic approaches to product adaptation and marketing for B2B and B2C partners in China</a:t>
            </a:r>
          </a:p>
          <a:p>
            <a:pPr lvl="0" algn="just">
              <a:spcBef>
                <a:spcPts val="600"/>
              </a:spcBef>
              <a:buFont typeface="Wingdings" panose="05000000000000000000" pitchFamily="2" charset="2"/>
              <a:buChar char="§"/>
            </a:pPr>
            <a:r>
              <a:rPr lang="en-AU" sz="2800" dirty="0" smtClean="0"/>
              <a:t> Establishment on national level a CHINA TOURISM COORDINATION GROUP overseeing the work of the TASK FORCES on state level, organising an annual conference for dissemination of knowledge and experiences and coordinating the participation in tourism fairs in China</a:t>
            </a:r>
            <a:endParaRPr lang="en-US" sz="2800" dirty="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296718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EE20B-E868-481D-B54D-04C4A17AEFBD}"/>
              </a:ext>
            </a:extLst>
          </p:cNvPr>
          <p:cNvSpPr>
            <a:spLocks noGrp="1"/>
          </p:cNvSpPr>
          <p:nvPr>
            <p:ph type="ctrTitle"/>
          </p:nvPr>
        </p:nvSpPr>
        <p:spPr>
          <a:xfrm>
            <a:off x="1502727" y="3900520"/>
            <a:ext cx="9144000" cy="984477"/>
          </a:xfrm>
          <a:effectLst/>
        </p:spPr>
        <p:txBody>
          <a:bodyPr>
            <a:normAutofit fontScale="90000"/>
          </a:bodyPr>
          <a:lstStyle/>
          <a:p>
            <a:r>
              <a:rPr lang="en-GB" dirty="0"/>
              <a:t/>
            </a:r>
            <a:br>
              <a:rPr lang="en-GB" dirty="0"/>
            </a:br>
            <a:r>
              <a:rPr lang="en-GB" dirty="0"/>
              <a:t/>
            </a:r>
            <a:br>
              <a:rPr lang="en-GB" dirty="0"/>
            </a:br>
            <a:r>
              <a:rPr lang="en-GB" dirty="0"/>
              <a:t/>
            </a:r>
            <a:br>
              <a:rPr lang="en-GB" dirty="0"/>
            </a:br>
            <a:r>
              <a:rPr lang="en-GB" sz="4900" b="1" dirty="0">
                <a:latin typeface="+mn-lt"/>
              </a:rPr>
              <a:t>CHINA OUTBOUND TOURISM RESEARCH INSTITUTE</a:t>
            </a:r>
            <a:r>
              <a:rPr lang="en-GB" sz="4900" dirty="0"/>
              <a:t/>
            </a:r>
            <a:br>
              <a:rPr lang="en-GB" sz="4900" dirty="0"/>
            </a:br>
            <a:r>
              <a:rPr lang="en-GB" sz="4900" dirty="0"/>
              <a:t/>
            </a:r>
            <a:br>
              <a:rPr lang="en-GB" sz="4900" dirty="0"/>
            </a:br>
            <a:r>
              <a:rPr lang="en-GB" sz="4900" dirty="0">
                <a:solidFill>
                  <a:srgbClr val="C00000"/>
                </a:solidFill>
              </a:rPr>
              <a:t/>
            </a:r>
            <a:br>
              <a:rPr lang="en-GB" sz="4900" dirty="0">
                <a:solidFill>
                  <a:srgbClr val="C00000"/>
                </a:solidFill>
              </a:rPr>
            </a:br>
            <a:endParaRPr lang="en-GB" sz="4900" dirty="0">
              <a:solidFill>
                <a:srgbClr val="C00000"/>
              </a:solidFill>
            </a:endParaRPr>
          </a:p>
        </p:txBody>
      </p:sp>
      <p:sp>
        <p:nvSpPr>
          <p:cNvPr id="7" name="Rectangle: Top Corners Rounded 6">
            <a:extLst>
              <a:ext uri="{FF2B5EF4-FFF2-40B4-BE49-F238E27FC236}">
                <a16:creationId xmlns:a16="http://schemas.microsoft.com/office/drawing/2014/main" id="{E8F511A8-E4F3-44B0-9FDB-86211A0F415D}"/>
              </a:ext>
            </a:extLst>
          </p:cNvPr>
          <p:cNvSpPr/>
          <p:nvPr/>
        </p:nvSpPr>
        <p:spPr>
          <a:xfrm>
            <a:off x="0" y="161651"/>
            <a:ext cx="12192000"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Top Corners Rounded 7">
            <a:extLst>
              <a:ext uri="{FF2B5EF4-FFF2-40B4-BE49-F238E27FC236}">
                <a16:creationId xmlns:a16="http://schemas.microsoft.com/office/drawing/2014/main" id="{F7CF0E90-9A1A-468B-8088-36169BDEDA84}"/>
              </a:ext>
            </a:extLst>
          </p:cNvPr>
          <p:cNvSpPr/>
          <p:nvPr/>
        </p:nvSpPr>
        <p:spPr>
          <a:xfrm>
            <a:off x="0" y="863235"/>
            <a:ext cx="8960644"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815AC63-992B-447C-8FCC-71D3DCB7DE19}"/>
              </a:ext>
            </a:extLst>
          </p:cNvPr>
          <p:cNvPicPr/>
          <p:nvPr/>
        </p:nvPicPr>
        <p:blipFill rotWithShape="1">
          <a:blip r:embed="rId2" cstate="print">
            <a:extLst>
              <a:ext uri="{28A0092B-C50C-407E-A947-70E740481C1C}">
                <a14:useLocalDpi xmlns:a14="http://schemas.microsoft.com/office/drawing/2010/main" val="0"/>
              </a:ext>
            </a:extLst>
          </a:blip>
          <a:srcRect l="18318" t="36769" r="20127" b="47787"/>
          <a:stretch/>
        </p:blipFill>
        <p:spPr bwMode="auto">
          <a:xfrm>
            <a:off x="9101455" y="377460"/>
            <a:ext cx="3090545" cy="546735"/>
          </a:xfrm>
          <a:prstGeom prst="rect">
            <a:avLst/>
          </a:prstGeom>
          <a:noFill/>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D576F2FC-16E4-42C4-A13D-964E82058D70}"/>
              </a:ext>
            </a:extLst>
          </p:cNvPr>
          <p:cNvGrpSpPr/>
          <p:nvPr/>
        </p:nvGrpSpPr>
        <p:grpSpPr>
          <a:xfrm>
            <a:off x="0" y="6516975"/>
            <a:ext cx="12192000" cy="316262"/>
            <a:chOff x="0" y="6565612"/>
            <a:chExt cx="12192000" cy="316262"/>
          </a:xfrm>
        </p:grpSpPr>
        <p:sp>
          <p:nvSpPr>
            <p:cNvPr id="11" name="Rectangle 10">
              <a:extLst>
                <a:ext uri="{FF2B5EF4-FFF2-40B4-BE49-F238E27FC236}">
                  <a16:creationId xmlns:a16="http://schemas.microsoft.com/office/drawing/2014/main" id="{7A2A76CC-372C-4121-9F3F-E2C04058BE70}"/>
                </a:ext>
              </a:extLst>
            </p:cNvPr>
            <p:cNvSpPr/>
            <p:nvPr/>
          </p:nvSpPr>
          <p:spPr>
            <a:xfrm>
              <a:off x="0" y="6565612"/>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70CE74C-ED68-4328-9DB5-B7259979C89B}"/>
                </a:ext>
              </a:extLst>
            </p:cNvPr>
            <p:cNvSpPr txBox="1"/>
            <p:nvPr/>
          </p:nvSpPr>
          <p:spPr>
            <a:xfrm>
              <a:off x="290286" y="6589486"/>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3"/>
                </a:rPr>
                <a:t>china-outbound.com</a:t>
              </a:r>
              <a:r>
                <a:rPr lang="en-GB" sz="1300" dirty="0"/>
                <a:t>  |  +49 40 558 99 576</a:t>
              </a:r>
            </a:p>
          </p:txBody>
        </p:sp>
      </p:grpSp>
      <p:cxnSp>
        <p:nvCxnSpPr>
          <p:cNvPr id="3" name="Straight Connector 2">
            <a:extLst>
              <a:ext uri="{FF2B5EF4-FFF2-40B4-BE49-F238E27FC236}">
                <a16:creationId xmlns:a16="http://schemas.microsoft.com/office/drawing/2014/main" id="{D39A6065-DB33-4723-997E-60D4FBC7F219}"/>
              </a:ext>
            </a:extLst>
          </p:cNvPr>
          <p:cNvCxnSpPr>
            <a:cxnSpLocks/>
          </p:cNvCxnSpPr>
          <p:nvPr/>
        </p:nvCxnSpPr>
        <p:spPr>
          <a:xfrm>
            <a:off x="4260850" y="3320476"/>
            <a:ext cx="3670300" cy="0"/>
          </a:xfrm>
          <a:prstGeom prst="line">
            <a:avLst/>
          </a:prstGeom>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4F2AF557-EAC6-4F79-A630-E22844CD73B5}"/>
              </a:ext>
            </a:extLst>
          </p:cNvPr>
          <p:cNvGrpSpPr/>
          <p:nvPr/>
        </p:nvGrpSpPr>
        <p:grpSpPr>
          <a:xfrm>
            <a:off x="0" y="5094343"/>
            <a:ext cx="12192000" cy="1410979"/>
            <a:chOff x="-15458" y="5116634"/>
            <a:chExt cx="12192000" cy="1410979"/>
          </a:xfrm>
        </p:grpSpPr>
        <p:sp>
          <p:nvSpPr>
            <p:cNvPr id="2" name="Rectangle 1">
              <a:extLst>
                <a:ext uri="{FF2B5EF4-FFF2-40B4-BE49-F238E27FC236}">
                  <a16:creationId xmlns:a16="http://schemas.microsoft.com/office/drawing/2014/main" id="{4B697694-5683-48D7-90A2-285EC4B8DC47}"/>
                </a:ext>
              </a:extLst>
            </p:cNvPr>
            <p:cNvSpPr/>
            <p:nvPr/>
          </p:nvSpPr>
          <p:spPr>
            <a:xfrm>
              <a:off x="-15458" y="5210877"/>
              <a:ext cx="12192000" cy="1316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7" name="Picture 16">
              <a:extLst>
                <a:ext uri="{FF2B5EF4-FFF2-40B4-BE49-F238E27FC236}">
                  <a16:creationId xmlns:a16="http://schemas.microsoft.com/office/drawing/2014/main" id="{E4FEB30C-08E2-4568-8665-2069EEA44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8368" y="5116634"/>
              <a:ext cx="1777888" cy="1386197"/>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l="7015" t="11278" r="9543" b="8249"/>
            <a:stretch/>
          </p:blipFill>
          <p:spPr>
            <a:xfrm>
              <a:off x="5197998" y="5159285"/>
              <a:ext cx="1777888" cy="1340423"/>
            </a:xfrm>
            <a:prstGeom prst="rect">
              <a:avLst/>
            </a:prstGeom>
          </p:spPr>
        </p:pic>
      </p:grpSp>
      <p:pic>
        <p:nvPicPr>
          <p:cNvPr id="15" name="Picture 14">
            <a:extLst>
              <a:ext uri="{FF2B5EF4-FFF2-40B4-BE49-F238E27FC236}">
                <a16:creationId xmlns:a16="http://schemas.microsoft.com/office/drawing/2014/main" id="{2C7D2D18-C711-4A6C-98FA-7043A93A57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5142" y="5163791"/>
            <a:ext cx="1644886" cy="1334048"/>
          </a:xfrm>
          <a:prstGeom prst="rect">
            <a:avLst/>
          </a:prstGeom>
        </p:spPr>
      </p:pic>
      <p:pic>
        <p:nvPicPr>
          <p:cNvPr id="22" name="Picture 21">
            <a:extLst>
              <a:ext uri="{FF2B5EF4-FFF2-40B4-BE49-F238E27FC236}">
                <a16:creationId xmlns:a16="http://schemas.microsoft.com/office/drawing/2014/main" id="{FE5BFB3F-1F64-4887-B4FE-D5774BD3A9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1972" y="5187575"/>
            <a:ext cx="1346324" cy="1314434"/>
          </a:xfrm>
          <a:prstGeom prst="rect">
            <a:avLst/>
          </a:prstGeom>
        </p:spPr>
      </p:pic>
      <p:sp>
        <p:nvSpPr>
          <p:cNvPr id="14" name="Textfeld 13"/>
          <p:cNvSpPr txBox="1"/>
          <p:nvPr/>
        </p:nvSpPr>
        <p:spPr>
          <a:xfrm>
            <a:off x="2811972" y="6229490"/>
            <a:ext cx="2207740" cy="276999"/>
          </a:xfrm>
          <a:prstGeom prst="rect">
            <a:avLst/>
          </a:prstGeom>
          <a:noFill/>
        </p:spPr>
        <p:txBody>
          <a:bodyPr wrap="square" rtlCol="0">
            <a:spAutoFit/>
          </a:bodyPr>
          <a:lstStyle/>
          <a:p>
            <a:r>
              <a:rPr lang="de-DE" sz="1200" dirty="0">
                <a:solidFill>
                  <a:schemeClr val="bg1"/>
                </a:solidFill>
              </a:rPr>
              <a:t>Knowledge Partner</a:t>
            </a:r>
          </a:p>
        </p:txBody>
      </p:sp>
      <p:pic>
        <p:nvPicPr>
          <p:cNvPr id="16" name="Grafik 15"/>
          <p:cNvPicPr>
            <a:picLocks noChangeAspect="1"/>
          </p:cNvPicPr>
          <p:nvPr/>
        </p:nvPicPr>
        <p:blipFill>
          <a:blip r:embed="rId8"/>
          <a:stretch>
            <a:fillRect/>
          </a:stretch>
        </p:blipFill>
        <p:spPr>
          <a:xfrm>
            <a:off x="475536" y="5449084"/>
            <a:ext cx="1913480" cy="1028333"/>
          </a:xfrm>
          <a:prstGeom prst="rect">
            <a:avLst/>
          </a:prstGeom>
        </p:spPr>
      </p:pic>
    </p:spTree>
    <p:extLst>
      <p:ext uri="{BB962C8B-B14F-4D97-AF65-F5344CB8AC3E}">
        <p14:creationId xmlns:p14="http://schemas.microsoft.com/office/powerpoint/2010/main" val="2267105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84261F-3E19-4362-BA37-1139FE1A12A3}"/>
              </a:ext>
            </a:extLst>
          </p:cNvPr>
          <p:cNvCxnSpPr>
            <a:cxnSpLocks/>
          </p:cNvCxnSpPr>
          <p:nvPr/>
        </p:nvCxnSpPr>
        <p:spPr>
          <a:xfrm>
            <a:off x="0" y="714876"/>
            <a:ext cx="12192000" cy="0"/>
          </a:xfrm>
          <a:prstGeom prst="line">
            <a:avLst/>
          </a:prstGeom>
          <a:ln>
            <a:solidFill>
              <a:srgbClr val="C00000"/>
            </a:solidFill>
          </a:ln>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44EDA41D-269A-4A33-8972-A8BB334A79EB}"/>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D5D311AD-9746-4018-8701-560CD7C8E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3" name="Fußzeilenplatzhalter 3">
            <a:extLst>
              <a:ext uri="{FF2B5EF4-FFF2-40B4-BE49-F238E27FC236}">
                <a16:creationId xmlns:a16="http://schemas.microsoft.com/office/drawing/2014/main" id="{12EF1998-6130-4891-B1A0-C886BF58AFA5}"/>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Datumsplatzhalter 5">
            <a:extLst>
              <a:ext uri="{FF2B5EF4-FFF2-40B4-BE49-F238E27FC236}">
                <a16:creationId xmlns:a16="http://schemas.microsoft.com/office/drawing/2014/main" id="{461C0682-20F7-4ED4-B54E-3EC084BC5757}"/>
              </a:ext>
            </a:extLst>
          </p:cNvPr>
          <p:cNvSpPr>
            <a:spLocks noGrp="1"/>
          </p:cNvSpPr>
          <p:nvPr>
            <p:ph type="dt" sz="half" idx="10"/>
          </p:nvPr>
        </p:nvSpPr>
        <p:spPr>
          <a:xfrm>
            <a:off x="7292265" y="6450883"/>
            <a:ext cx="3140381" cy="365125"/>
          </a:xfrm>
        </p:spPr>
        <p:txBody>
          <a:bodyPr/>
          <a:lstStyle/>
          <a:p>
            <a:pPr algn="r"/>
            <a:r>
              <a:rPr lang="en-US" dirty="0">
                <a:solidFill>
                  <a:schemeClr val="tx1"/>
                </a:solidFill>
              </a:rPr>
              <a:t>2018</a:t>
            </a:r>
          </a:p>
        </p:txBody>
      </p:sp>
      <p:sp>
        <p:nvSpPr>
          <p:cNvPr id="16" name="Rectangle 15">
            <a:extLst>
              <a:ext uri="{FF2B5EF4-FFF2-40B4-BE49-F238E27FC236}">
                <a16:creationId xmlns:a16="http://schemas.microsoft.com/office/drawing/2014/main" id="{E8365B59-C764-49B5-A6CB-AE66537C4DEF}"/>
              </a:ext>
            </a:extLst>
          </p:cNvPr>
          <p:cNvSpPr/>
          <p:nvPr/>
        </p:nvSpPr>
        <p:spPr>
          <a:xfrm>
            <a:off x="653414" y="85305"/>
            <a:ext cx="10885170" cy="584775"/>
          </a:xfrm>
          <a:prstGeom prst="rect">
            <a:avLst/>
          </a:prstGeom>
        </p:spPr>
        <p:txBody>
          <a:bodyPr wrap="square">
            <a:spAutoFit/>
          </a:bodyPr>
          <a:lstStyle/>
          <a:p>
            <a:pPr algn="ctr"/>
            <a:r>
              <a:rPr lang="en-GB" sz="3200" b="1" dirty="0" smtClean="0"/>
              <a:t>India Riding </a:t>
            </a:r>
            <a:r>
              <a:rPr lang="en-GB" sz="3200" b="1" dirty="0" smtClean="0"/>
              <a:t>the Third </a:t>
            </a:r>
            <a:r>
              <a:rPr lang="en-GB" sz="3200" b="1" dirty="0" smtClean="0"/>
              <a:t>Wave</a:t>
            </a:r>
            <a:endParaRPr lang="de-DE" sz="3200" b="1" dirty="0">
              <a:latin typeface="Century Gothic" panose="020B0502020202020204" pitchFamily="34" charset="0"/>
            </a:endParaRPr>
          </a:p>
        </p:txBody>
      </p:sp>
      <p:sp>
        <p:nvSpPr>
          <p:cNvPr id="15" name="Textfeld 14"/>
          <p:cNvSpPr txBox="1"/>
          <p:nvPr/>
        </p:nvSpPr>
        <p:spPr>
          <a:xfrm>
            <a:off x="2221832" y="2093495"/>
            <a:ext cx="4630913" cy="3144252"/>
          </a:xfrm>
          <a:prstGeom prst="rect">
            <a:avLst/>
          </a:prstGeom>
          <a:noFill/>
        </p:spPr>
        <p:txBody>
          <a:bodyPr wrap="square" rtlCol="0">
            <a:spAutoFit/>
          </a:bodyPr>
          <a:lstStyle/>
          <a:p>
            <a:endParaRPr lang="en-US"/>
          </a:p>
        </p:txBody>
      </p:sp>
      <p:sp>
        <p:nvSpPr>
          <p:cNvPr id="17" name="Textfeld 16"/>
          <p:cNvSpPr txBox="1"/>
          <p:nvPr/>
        </p:nvSpPr>
        <p:spPr>
          <a:xfrm>
            <a:off x="437168" y="1059215"/>
            <a:ext cx="11101416" cy="3770263"/>
          </a:xfrm>
          <a:prstGeom prst="rect">
            <a:avLst/>
          </a:prstGeom>
          <a:noFill/>
        </p:spPr>
        <p:txBody>
          <a:bodyPr wrap="square" rtlCol="0">
            <a:spAutoFit/>
          </a:bodyPr>
          <a:lstStyle/>
          <a:p>
            <a:pPr lvl="0" algn="just">
              <a:spcBef>
                <a:spcPts val="600"/>
              </a:spcBef>
            </a:pPr>
            <a:r>
              <a:rPr lang="en-AU" sz="2800" dirty="0" smtClean="0"/>
              <a:t>To summarise: </a:t>
            </a:r>
          </a:p>
          <a:p>
            <a:pPr lvl="0" algn="just">
              <a:spcBef>
                <a:spcPts val="600"/>
              </a:spcBef>
            </a:pPr>
            <a:r>
              <a:rPr lang="en-AU" sz="2800" dirty="0" smtClean="0"/>
              <a:t>The Chinese market offers a great potential to gain short-term rewards from initiatives like </a:t>
            </a:r>
            <a:r>
              <a:rPr lang="en-US" sz="2800" dirty="0" err="1" smtClean="0"/>
              <a:t>Atithi</a:t>
            </a:r>
            <a:r>
              <a:rPr lang="en-US" sz="2800" dirty="0" smtClean="0"/>
              <a:t> </a:t>
            </a:r>
            <a:r>
              <a:rPr lang="en-US" sz="2800" dirty="0" err="1"/>
              <a:t>Devo</a:t>
            </a:r>
            <a:r>
              <a:rPr lang="en-US" sz="2800" dirty="0"/>
              <a:t> </a:t>
            </a:r>
            <a:r>
              <a:rPr lang="en-US" sz="2800" dirty="0" smtClean="0"/>
              <a:t>Bhava (Guest is God), Adopt a Heritage, </a:t>
            </a:r>
            <a:r>
              <a:rPr lang="en-US" sz="2800" dirty="0" err="1" smtClean="0"/>
              <a:t>Swachh</a:t>
            </a:r>
            <a:r>
              <a:rPr lang="en-US" sz="2800" dirty="0" smtClean="0"/>
              <a:t> Bharat (</a:t>
            </a:r>
            <a:r>
              <a:rPr lang="en-US" sz="2800" dirty="0"/>
              <a:t>Clean India) </a:t>
            </a:r>
            <a:r>
              <a:rPr lang="en-US" sz="2800" dirty="0" smtClean="0"/>
              <a:t>and others. </a:t>
            </a:r>
          </a:p>
          <a:p>
            <a:pPr lvl="0" algn="just">
              <a:spcBef>
                <a:spcPts val="600"/>
              </a:spcBef>
            </a:pPr>
            <a:r>
              <a:rPr lang="en-US" sz="2800" dirty="0" smtClean="0"/>
              <a:t>The positive results from working for the Chinese market will also help the overall improvement of India as an international tourism destination.</a:t>
            </a:r>
          </a:p>
          <a:p>
            <a:pPr lvl="0" algn="just">
              <a:spcBef>
                <a:spcPts val="600"/>
              </a:spcBef>
            </a:pPr>
            <a:r>
              <a:rPr lang="en-US" sz="2800" dirty="0" smtClean="0"/>
              <a:t>Sustainable tourism development is powered by quality, not quantity, as the example of </a:t>
            </a:r>
            <a:r>
              <a:rPr lang="en-US" sz="2800" dirty="0" err="1" smtClean="0"/>
              <a:t>neighbouring</a:t>
            </a:r>
            <a:r>
              <a:rPr lang="en-US" sz="2800" dirty="0" smtClean="0"/>
              <a:t> Sri Lanka shows. </a:t>
            </a:r>
            <a:endParaRPr lang="en-US" sz="2800" dirty="0"/>
          </a:p>
        </p:txBody>
      </p:sp>
      <p:sp>
        <p:nvSpPr>
          <p:cNvPr id="18" name="Rectangle 12">
            <a:extLst>
              <a:ext uri="{FF2B5EF4-FFF2-40B4-BE49-F238E27FC236}">
                <a16:creationId xmlns:a16="http://schemas.microsoft.com/office/drawing/2014/main" id="{F1FF204D-34FB-47DC-AF36-BA1F8A681E8E}"/>
              </a:ext>
            </a:extLst>
          </p:cNvPr>
          <p:cNvSpPr/>
          <p:nvPr/>
        </p:nvSpPr>
        <p:spPr>
          <a:xfrm>
            <a:off x="0" y="6486563"/>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20" name="Datumsplatzhalter 5">
            <a:extLst>
              <a:ext uri="{FF2B5EF4-FFF2-40B4-BE49-F238E27FC236}">
                <a16:creationId xmlns:a16="http://schemas.microsoft.com/office/drawing/2014/main" id="{6B67B000-2C76-45CB-A416-2819BD3B9685}"/>
              </a:ext>
            </a:extLst>
          </p:cNvPr>
          <p:cNvSpPr txBox="1">
            <a:spLocks/>
          </p:cNvSpPr>
          <p:nvPr/>
        </p:nvSpPr>
        <p:spPr>
          <a:xfrm>
            <a:off x="7234209" y="6450883"/>
            <a:ext cx="3140381"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tx1"/>
                </a:solidFill>
              </a:rPr>
              <a:t>2019</a:t>
            </a:r>
            <a:endParaRPr lang="en-US" dirty="0">
              <a:solidFill>
                <a:schemeClr val="tx1"/>
              </a:solidFill>
            </a:endParaRPr>
          </a:p>
        </p:txBody>
      </p:sp>
      <p:sp>
        <p:nvSpPr>
          <p:cNvPr id="21" name="Fußzeilenplatzhalter 3">
            <a:extLst>
              <a:ext uri="{FF2B5EF4-FFF2-40B4-BE49-F238E27FC236}">
                <a16:creationId xmlns:a16="http://schemas.microsoft.com/office/drawing/2014/main" id="{2FE3A84E-268C-41B7-A1F0-A190580B8EDF}"/>
              </a:ext>
            </a:extLst>
          </p:cNvPr>
          <p:cNvSpPr txBox="1">
            <a:spLocks/>
          </p:cNvSpPr>
          <p:nvPr/>
        </p:nvSpPr>
        <p:spPr>
          <a:xfrm>
            <a:off x="4107544" y="6457873"/>
            <a:ext cx="3860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www.china-outbound.com</a:t>
            </a:r>
            <a:endParaRPr lang="en-US" dirty="0">
              <a:solidFill>
                <a:schemeClr val="tx1"/>
              </a:solidFill>
            </a:endParaRPr>
          </a:p>
        </p:txBody>
      </p:sp>
    </p:spTree>
    <p:extLst>
      <p:ext uri="{BB962C8B-B14F-4D97-AF65-F5344CB8AC3E}">
        <p14:creationId xmlns:p14="http://schemas.microsoft.com/office/powerpoint/2010/main" val="481365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19F16CE-530A-48A9-B292-8D9BACDEE717}"/>
              </a:ext>
            </a:extLst>
          </p:cNvPr>
          <p:cNvSpPr txBox="1"/>
          <p:nvPr/>
        </p:nvSpPr>
        <p:spPr>
          <a:xfrm>
            <a:off x="0" y="99390"/>
            <a:ext cx="12192000" cy="646331"/>
          </a:xfrm>
          <a:prstGeom prst="rect">
            <a:avLst/>
          </a:prstGeom>
          <a:solidFill>
            <a:schemeClr val="bg1"/>
          </a:solidFill>
        </p:spPr>
        <p:txBody>
          <a:bodyPr wrap="square" rtlCol="0">
            <a:spAutoFit/>
          </a:bodyPr>
          <a:lstStyle/>
          <a:p>
            <a:pPr algn="ctr"/>
            <a:r>
              <a:rPr lang="de-DE" sz="3600" b="1" kern="0" dirty="0" err="1"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Thank</a:t>
            </a:r>
            <a:r>
              <a:rPr lang="de-DE" sz="3600"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de-DE" sz="3600" b="1" kern="0" dirty="0" err="1"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you</a:t>
            </a:r>
            <a:r>
              <a:rPr lang="de-DE" sz="3600"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de-DE" sz="3600" b="1" kern="0" dirty="0" err="1"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for</a:t>
            </a:r>
            <a:r>
              <a:rPr lang="de-DE" sz="3600"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de-DE" sz="3600" b="1" kern="0" dirty="0" err="1"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your</a:t>
            </a:r>
            <a:r>
              <a:rPr lang="de-DE" sz="3600"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de-DE" sz="3600" b="1" kern="0" dirty="0" err="1"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attention</a:t>
            </a:r>
            <a:r>
              <a:rPr lang="de-DE" sz="3600"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p>
        </p:txBody>
      </p:sp>
      <p:cxnSp>
        <p:nvCxnSpPr>
          <p:cNvPr id="5" name="Straight Connector 4">
            <a:extLst>
              <a:ext uri="{FF2B5EF4-FFF2-40B4-BE49-F238E27FC236}">
                <a16:creationId xmlns:a16="http://schemas.microsoft.com/office/drawing/2014/main" id="{CF0FC162-8827-4405-B1D4-6EC741ED2153}"/>
              </a:ext>
            </a:extLst>
          </p:cNvPr>
          <p:cNvCxnSpPr>
            <a:cxnSpLocks/>
          </p:cNvCxnSpPr>
          <p:nvPr/>
        </p:nvCxnSpPr>
        <p:spPr>
          <a:xfrm>
            <a:off x="0" y="826378"/>
            <a:ext cx="12192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Inhaltsplatzhalter 2">
            <a:extLst>
              <a:ext uri="{FF2B5EF4-FFF2-40B4-BE49-F238E27FC236}">
                <a16:creationId xmlns:a16="http://schemas.microsoft.com/office/drawing/2014/main" id="{52867DE8-58C0-437F-8094-5393F05B9F51}"/>
              </a:ext>
            </a:extLst>
          </p:cNvPr>
          <p:cNvSpPr txBox="1">
            <a:spLocks/>
          </p:cNvSpPr>
          <p:nvPr/>
        </p:nvSpPr>
        <p:spPr>
          <a:xfrm>
            <a:off x="486383" y="1989056"/>
            <a:ext cx="11417873" cy="3718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altLang="zh-CN" sz="2000" dirty="0" smtClean="0"/>
          </a:p>
        </p:txBody>
      </p:sp>
      <p:sp>
        <p:nvSpPr>
          <p:cNvPr id="13" name="Rectangle 12">
            <a:extLst>
              <a:ext uri="{FF2B5EF4-FFF2-40B4-BE49-F238E27FC236}">
                <a16:creationId xmlns:a16="http://schemas.microsoft.com/office/drawing/2014/main" id="{F1FF204D-34FB-47DC-AF36-BA1F8A681E8E}"/>
              </a:ext>
            </a:extLst>
          </p:cNvPr>
          <p:cNvSpPr/>
          <p:nvPr/>
        </p:nvSpPr>
        <p:spPr>
          <a:xfrm>
            <a:off x="-42686" y="6493552"/>
            <a:ext cx="12192000" cy="35466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BD3CC787-D8AB-4C43-9E26-BE630BDC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6971"/>
            <a:ext cx="1783080" cy="472951"/>
          </a:xfrm>
          <a:prstGeom prst="rect">
            <a:avLst/>
          </a:prstGeom>
        </p:spPr>
      </p:pic>
      <p:sp>
        <p:nvSpPr>
          <p:cNvPr id="16" name="Fußzeilenplatzhalter 3">
            <a:extLst>
              <a:ext uri="{FF2B5EF4-FFF2-40B4-BE49-F238E27FC236}">
                <a16:creationId xmlns:a16="http://schemas.microsoft.com/office/drawing/2014/main" id="{2FE3A84E-268C-41B7-A1F0-A190580B8EDF}"/>
              </a:ext>
            </a:extLst>
          </p:cNvPr>
          <p:cNvSpPr>
            <a:spLocks noGrp="1"/>
          </p:cNvSpPr>
          <p:nvPr>
            <p:ph type="ftr" sz="quarter" idx="11"/>
          </p:nvPr>
        </p:nvSpPr>
        <p:spPr>
          <a:xfrm>
            <a:off x="4165600" y="6457873"/>
            <a:ext cx="3860800" cy="365125"/>
          </a:xfrm>
        </p:spPr>
        <p:txBody>
          <a:bodyPr/>
          <a:lstStyle/>
          <a:p>
            <a:r>
              <a:rPr lang="en-US" dirty="0">
                <a:solidFill>
                  <a:schemeClr val="tx1"/>
                </a:solidFill>
              </a:rPr>
              <a:t>www.china-outbound.com</a:t>
            </a:r>
          </a:p>
        </p:txBody>
      </p:sp>
      <p:sp>
        <p:nvSpPr>
          <p:cNvPr id="14" name="Rechteck 13"/>
          <p:cNvSpPr/>
          <p:nvPr/>
        </p:nvSpPr>
        <p:spPr>
          <a:xfrm>
            <a:off x="209476" y="958799"/>
            <a:ext cx="8782006" cy="5265544"/>
          </a:xfrm>
          <a:prstGeom prst="rect">
            <a:avLst/>
          </a:prstGeom>
        </p:spPr>
        <p:txBody>
          <a:bodyPr wrap="square">
            <a:spAutoFit/>
          </a:bodyPr>
          <a:lstStyle/>
          <a:p>
            <a:r>
              <a:rPr lang="de-DE" sz="2000" b="1" dirty="0" smtClean="0"/>
              <a:t>More </a:t>
            </a:r>
            <a:r>
              <a:rPr lang="de-DE" sz="2000" b="1" dirty="0" err="1" smtClean="0"/>
              <a:t>information</a:t>
            </a:r>
            <a:r>
              <a:rPr lang="de-DE" sz="2000" b="1" dirty="0" smtClean="0"/>
              <a:t> </a:t>
            </a:r>
            <a:r>
              <a:rPr lang="de-DE" sz="2000" b="1" dirty="0" err="1" smtClean="0"/>
              <a:t>to</a:t>
            </a:r>
            <a:r>
              <a:rPr lang="de-DE" sz="2000" b="1" dirty="0" smtClean="0"/>
              <a:t> </a:t>
            </a:r>
            <a:r>
              <a:rPr lang="de-DE" sz="2000" b="1" dirty="0" err="1" smtClean="0"/>
              <a:t>read</a:t>
            </a:r>
            <a:r>
              <a:rPr lang="de-DE" sz="2000" dirty="0" smtClean="0"/>
              <a:t>: </a:t>
            </a:r>
          </a:p>
          <a:p>
            <a:r>
              <a:rPr lang="de-DE" sz="2000" dirty="0" smtClean="0"/>
              <a:t>Free </a:t>
            </a:r>
            <a:r>
              <a:rPr lang="de-DE" sz="2000" dirty="0" err="1" smtClean="0"/>
              <a:t>subscription</a:t>
            </a:r>
            <a:r>
              <a:rPr lang="de-DE" sz="2000" dirty="0" smtClean="0"/>
              <a:t>: </a:t>
            </a:r>
            <a:r>
              <a:rPr lang="de-DE" sz="2000" b="1" i="1" dirty="0"/>
              <a:t>COTRI </a:t>
            </a:r>
            <a:r>
              <a:rPr lang="de-DE" sz="2000" b="1" i="1" dirty="0" err="1" smtClean="0"/>
              <a:t>Weekly</a:t>
            </a:r>
            <a:r>
              <a:rPr lang="de-DE" sz="2000" b="1" i="1" dirty="0" smtClean="0"/>
              <a:t> </a:t>
            </a:r>
            <a:r>
              <a:rPr lang="de-DE" sz="2000" dirty="0" smtClean="0"/>
              <a:t>on </a:t>
            </a:r>
            <a:r>
              <a:rPr lang="de-DE" sz="2000" i="1" dirty="0" smtClean="0">
                <a:hlinkClick r:id="rId3"/>
              </a:rPr>
              <a:t>www.china-outbound.com</a:t>
            </a:r>
            <a:endParaRPr lang="de-DE" sz="2000" i="1" dirty="0" smtClean="0"/>
          </a:p>
          <a:p>
            <a:endParaRPr lang="de-DE" sz="2000" i="1" dirty="0"/>
          </a:p>
          <a:p>
            <a:r>
              <a:rPr lang="de-DE" sz="2000" b="1" dirty="0" smtClean="0"/>
              <a:t>More </a:t>
            </a:r>
            <a:r>
              <a:rPr lang="de-DE" sz="2000" b="1" dirty="0" err="1" smtClean="0"/>
              <a:t>information</a:t>
            </a:r>
            <a:r>
              <a:rPr lang="de-DE" sz="2000" b="1" dirty="0" smtClean="0"/>
              <a:t> </a:t>
            </a:r>
            <a:r>
              <a:rPr lang="de-DE" sz="2000" b="1" dirty="0" err="1" smtClean="0"/>
              <a:t>to</a:t>
            </a:r>
            <a:r>
              <a:rPr lang="de-DE" sz="2000" b="1" dirty="0" smtClean="0"/>
              <a:t> </a:t>
            </a:r>
            <a:r>
              <a:rPr lang="de-DE" sz="2000" b="1" dirty="0" err="1" smtClean="0"/>
              <a:t>look</a:t>
            </a:r>
            <a:r>
              <a:rPr lang="de-DE" sz="2000" b="1" dirty="0" smtClean="0"/>
              <a:t> at</a:t>
            </a:r>
            <a:r>
              <a:rPr lang="de-DE" sz="2000" dirty="0" smtClean="0"/>
              <a:t>: </a:t>
            </a:r>
          </a:p>
          <a:p>
            <a:r>
              <a:rPr lang="de-DE" sz="2000" dirty="0" smtClean="0"/>
              <a:t>Every </a:t>
            </a:r>
            <a:r>
              <a:rPr lang="de-DE" sz="2000" dirty="0" err="1" smtClean="0"/>
              <a:t>two</a:t>
            </a:r>
            <a:r>
              <a:rPr lang="de-DE" sz="2000" dirty="0" smtClean="0"/>
              <a:t> </a:t>
            </a:r>
            <a:r>
              <a:rPr lang="de-DE" sz="2000" dirty="0" err="1" smtClean="0"/>
              <a:t>weeks</a:t>
            </a:r>
            <a:r>
              <a:rPr lang="de-DE" sz="2000" dirty="0" smtClean="0"/>
              <a:t> a </a:t>
            </a:r>
            <a:r>
              <a:rPr lang="de-DE" sz="2000" dirty="0" err="1" smtClean="0"/>
              <a:t>new</a:t>
            </a:r>
            <a:r>
              <a:rPr lang="de-DE" sz="2000" dirty="0" smtClean="0"/>
              <a:t> </a:t>
            </a:r>
            <a:r>
              <a:rPr lang="de-DE" sz="2000" b="1" i="1" dirty="0" smtClean="0">
                <a:solidFill>
                  <a:prstClr val="black"/>
                </a:solidFill>
              </a:rPr>
              <a:t>China </a:t>
            </a:r>
            <a:r>
              <a:rPr lang="de-DE" sz="2000" b="1" i="1" dirty="0">
                <a:solidFill>
                  <a:prstClr val="black"/>
                </a:solidFill>
              </a:rPr>
              <a:t>Outbound Pulse Videos </a:t>
            </a:r>
            <a:r>
              <a:rPr lang="de-DE" sz="2000" dirty="0" err="1" smtClean="0"/>
              <a:t>produced</a:t>
            </a:r>
            <a:r>
              <a:rPr lang="de-DE" sz="2000" dirty="0" smtClean="0"/>
              <a:t> </a:t>
            </a:r>
            <a:r>
              <a:rPr lang="de-DE" sz="2000" dirty="0" err="1" smtClean="0"/>
              <a:t>by</a:t>
            </a:r>
            <a:r>
              <a:rPr lang="de-DE" sz="2000" dirty="0" smtClean="0"/>
              <a:t> </a:t>
            </a:r>
            <a:r>
              <a:rPr lang="de-DE" sz="2000" dirty="0" err="1" smtClean="0"/>
              <a:t>DragonTrail</a:t>
            </a:r>
            <a:r>
              <a:rPr lang="de-DE" sz="2000" dirty="0" smtClean="0"/>
              <a:t> </a:t>
            </a:r>
            <a:r>
              <a:rPr lang="de-DE" sz="2000" dirty="0"/>
              <a:t>&amp; COTRI </a:t>
            </a:r>
            <a:r>
              <a:rPr lang="de-DE" sz="2000" dirty="0" err="1" smtClean="0"/>
              <a:t>featuring</a:t>
            </a:r>
            <a:r>
              <a:rPr lang="de-DE" sz="2000" dirty="0" smtClean="0"/>
              <a:t> Interviews </a:t>
            </a:r>
            <a:r>
              <a:rPr lang="de-DE" sz="2000" dirty="0" err="1" smtClean="0"/>
              <a:t>with</a:t>
            </a:r>
            <a:r>
              <a:rPr lang="de-DE" sz="2000" dirty="0" smtClean="0"/>
              <a:t> Chinese travellers and </a:t>
            </a:r>
            <a:r>
              <a:rPr lang="de-DE" sz="2000" dirty="0" err="1" smtClean="0"/>
              <a:t>insights</a:t>
            </a:r>
            <a:r>
              <a:rPr lang="de-DE" sz="2000" dirty="0" smtClean="0"/>
              <a:t> and </a:t>
            </a:r>
            <a:r>
              <a:rPr lang="de-DE" sz="2000" dirty="0" err="1" smtClean="0"/>
              <a:t>analyses</a:t>
            </a:r>
            <a:r>
              <a:rPr lang="de-DE" sz="2000" dirty="0" smtClean="0"/>
              <a:t>. </a:t>
            </a:r>
            <a:endParaRPr lang="de-DE" sz="2000" dirty="0"/>
          </a:p>
          <a:p>
            <a:r>
              <a:rPr lang="de-DE" sz="2000" dirty="0" smtClean="0"/>
              <a:t>Free of </a:t>
            </a:r>
            <a:r>
              <a:rPr lang="de-DE" sz="2000" dirty="0" err="1" smtClean="0"/>
              <a:t>charge</a:t>
            </a:r>
            <a:r>
              <a:rPr lang="de-DE" sz="2000" dirty="0" smtClean="0"/>
              <a:t> on </a:t>
            </a:r>
            <a:r>
              <a:rPr lang="de-DE" sz="2000" i="1" dirty="0" smtClean="0">
                <a:hlinkClick r:id="rId4"/>
              </a:rPr>
              <a:t>www.Youtube.com</a:t>
            </a:r>
            <a:endParaRPr lang="de-DE" sz="2000" i="1" dirty="0" smtClean="0"/>
          </a:p>
          <a:p>
            <a:endParaRPr lang="de-DE" sz="2000" b="1" dirty="0"/>
          </a:p>
          <a:p>
            <a:r>
              <a:rPr lang="de-DE" sz="2000" b="1" dirty="0" smtClean="0"/>
              <a:t>More </a:t>
            </a:r>
            <a:r>
              <a:rPr lang="de-DE" sz="2000" b="1" dirty="0" err="1" smtClean="0"/>
              <a:t>information</a:t>
            </a:r>
            <a:r>
              <a:rPr lang="de-DE" sz="2000" b="1" dirty="0" smtClean="0"/>
              <a:t> </a:t>
            </a:r>
            <a:r>
              <a:rPr lang="de-DE" sz="2000" b="1" dirty="0" err="1" smtClean="0"/>
              <a:t>to</a:t>
            </a:r>
            <a:r>
              <a:rPr lang="de-DE" sz="2000" b="1" dirty="0" smtClean="0"/>
              <a:t> </a:t>
            </a:r>
            <a:r>
              <a:rPr lang="de-DE" sz="2000" b="1" dirty="0" err="1" smtClean="0"/>
              <a:t>learn</a:t>
            </a:r>
            <a:r>
              <a:rPr lang="de-DE" sz="2000" b="1" dirty="0" smtClean="0"/>
              <a:t>: </a:t>
            </a:r>
          </a:p>
          <a:p>
            <a:r>
              <a:rPr lang="de-DE" sz="2000" dirty="0" smtClean="0"/>
              <a:t>Online </a:t>
            </a:r>
            <a:r>
              <a:rPr lang="de-DE" sz="2000" dirty="0"/>
              <a:t>Training </a:t>
            </a:r>
            <a:r>
              <a:rPr lang="de-DE" sz="2000" b="1" i="1" dirty="0"/>
              <a:t>CTT China Tourism </a:t>
            </a:r>
            <a:r>
              <a:rPr lang="de-DE" sz="2000" b="1" i="1" dirty="0" smtClean="0"/>
              <a:t>Training. </a:t>
            </a:r>
            <a:r>
              <a:rPr lang="de-DE" sz="2000" dirty="0" smtClean="0"/>
              <a:t>Certified </a:t>
            </a:r>
            <a:r>
              <a:rPr lang="de-DE" sz="2000" dirty="0" err="1" smtClean="0"/>
              <a:t>by</a:t>
            </a:r>
            <a:r>
              <a:rPr lang="de-DE" sz="2000" dirty="0" smtClean="0"/>
              <a:t> </a:t>
            </a:r>
            <a:r>
              <a:rPr lang="de-DE" sz="2000" dirty="0"/>
              <a:t>COTRI </a:t>
            </a:r>
            <a:r>
              <a:rPr lang="de-DE" sz="2000" dirty="0" smtClean="0"/>
              <a:t>and </a:t>
            </a:r>
            <a:r>
              <a:rPr lang="de-DE" sz="2000" dirty="0"/>
              <a:t>Hong Kong </a:t>
            </a:r>
            <a:r>
              <a:rPr lang="de-DE" sz="2000" dirty="0" err="1" smtClean="0"/>
              <a:t>Polytechnic</a:t>
            </a:r>
            <a:r>
              <a:rPr lang="de-DE" sz="2000" dirty="0" smtClean="0"/>
              <a:t> </a:t>
            </a:r>
            <a:r>
              <a:rPr lang="de-DE" sz="2000" dirty="0"/>
              <a:t>University </a:t>
            </a:r>
            <a:r>
              <a:rPr lang="de-DE" sz="2000" dirty="0" smtClean="0"/>
              <a:t>School of Hotel and Tourism Management, </a:t>
            </a:r>
            <a:r>
              <a:rPr lang="de-DE" sz="2000" dirty="0" err="1" smtClean="0"/>
              <a:t>No</a:t>
            </a:r>
            <a:r>
              <a:rPr lang="de-DE" sz="2000" dirty="0"/>
              <a:t>. 1 </a:t>
            </a:r>
            <a:r>
              <a:rPr lang="de-DE" sz="2000" dirty="0" err="1" smtClean="0"/>
              <a:t>tourism</a:t>
            </a:r>
            <a:r>
              <a:rPr lang="de-DE" sz="2000" dirty="0" smtClean="0"/>
              <a:t> </a:t>
            </a:r>
            <a:r>
              <a:rPr lang="de-DE" sz="2000" dirty="0" err="1" smtClean="0"/>
              <a:t>faculty</a:t>
            </a:r>
            <a:r>
              <a:rPr lang="de-DE" sz="2000" dirty="0" smtClean="0"/>
              <a:t> in </a:t>
            </a:r>
            <a:r>
              <a:rPr lang="de-DE" sz="2000" dirty="0" err="1" smtClean="0"/>
              <a:t>Asia</a:t>
            </a:r>
            <a:r>
              <a:rPr lang="de-DE" sz="2000" dirty="0" smtClean="0"/>
              <a:t>. </a:t>
            </a:r>
          </a:p>
          <a:p>
            <a:r>
              <a:rPr lang="de-DE" sz="2000" dirty="0" smtClean="0"/>
              <a:t>Details on </a:t>
            </a:r>
            <a:r>
              <a:rPr lang="de-DE" sz="2000" i="1" dirty="0" smtClean="0">
                <a:hlinkClick r:id="rId3"/>
              </a:rPr>
              <a:t>www.china-outbound.com</a:t>
            </a:r>
            <a:endParaRPr lang="de-DE" sz="2000" i="1" dirty="0" smtClean="0"/>
          </a:p>
          <a:p>
            <a:pPr marR="227329" lvl="0"/>
            <a:endParaRPr lang="en-US" b="1" u="sng"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R="227329" lvl="0"/>
            <a:r>
              <a:rPr lang="en-US" b="1" u="sng"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Contact COTRI</a:t>
            </a:r>
            <a:r>
              <a:rPr lang="en-US"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b="1" u="sng"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spcAft>
                <a:spcPts val="450"/>
              </a:spcAft>
            </a:pPr>
            <a:r>
              <a:rPr lang="en-US"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hlinkClick r:id="rId5"/>
              </a:rPr>
              <a:t>arlt@china-outbound.com</a:t>
            </a:r>
            <a:r>
              <a:rPr lang="en-US"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spcAft>
                <a:spcPts val="450"/>
              </a:spcAft>
            </a:pPr>
            <a:r>
              <a:rPr lang="en-US"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Tel</a:t>
            </a:r>
            <a:r>
              <a:rPr lang="en-US" b="1" kern="0" dirty="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 +49 40 558 99 </a:t>
            </a:r>
            <a:r>
              <a:rPr lang="en-US" b="1" kern="0" dirty="0" smtClean="0">
                <a:solidFill>
                  <a:prstClr val="black"/>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576</a:t>
            </a:r>
            <a:endParaRPr lang="en-US" kern="0" dirty="0">
              <a:solidFill>
                <a:prstClr val="black"/>
              </a:solidFill>
              <a:ea typeface="Tahoma" panose="020B0604030504040204" pitchFamily="34" charset="0"/>
              <a:cs typeface="Tahoma" panose="020B0604030504040204" pitchFamily="34" charset="0"/>
            </a:endParaRPr>
          </a:p>
        </p:txBody>
      </p:sp>
      <p:pic>
        <p:nvPicPr>
          <p:cNvPr id="3" name="Grafik 2"/>
          <p:cNvPicPr>
            <a:picLocks noChangeAspect="1"/>
          </p:cNvPicPr>
          <p:nvPr/>
        </p:nvPicPr>
        <p:blipFill>
          <a:blip r:embed="rId6"/>
          <a:stretch>
            <a:fillRect/>
          </a:stretch>
        </p:blipFill>
        <p:spPr>
          <a:xfrm>
            <a:off x="9611997" y="3895614"/>
            <a:ext cx="1550272" cy="1550272"/>
          </a:xfrm>
          <a:prstGeom prst="rect">
            <a:avLst/>
          </a:prstGeom>
        </p:spPr>
      </p:pic>
      <p:pic>
        <p:nvPicPr>
          <p:cNvPr id="6" name="Grafik 5"/>
          <p:cNvPicPr>
            <a:picLocks noChangeAspect="1"/>
          </p:cNvPicPr>
          <p:nvPr/>
        </p:nvPicPr>
        <p:blipFill>
          <a:blip r:embed="rId7"/>
          <a:stretch>
            <a:fillRect/>
          </a:stretch>
        </p:blipFill>
        <p:spPr>
          <a:xfrm>
            <a:off x="8600496" y="1071052"/>
            <a:ext cx="3303760" cy="859360"/>
          </a:xfrm>
          <a:prstGeom prst="rect">
            <a:avLst/>
          </a:prstGeom>
        </p:spPr>
      </p:pic>
      <p:pic>
        <p:nvPicPr>
          <p:cNvPr id="17" name="Grafik 16"/>
          <p:cNvPicPr>
            <a:picLocks noChangeAspect="1"/>
          </p:cNvPicPr>
          <p:nvPr/>
        </p:nvPicPr>
        <p:blipFill>
          <a:blip r:embed="rId8"/>
          <a:stretch>
            <a:fillRect/>
          </a:stretch>
        </p:blipFill>
        <p:spPr>
          <a:xfrm>
            <a:off x="9278857" y="2110448"/>
            <a:ext cx="2216553" cy="1512741"/>
          </a:xfrm>
          <a:prstGeom prst="rect">
            <a:avLst/>
          </a:prstGeom>
        </p:spPr>
      </p:pic>
    </p:spTree>
    <p:extLst>
      <p:ext uri="{BB962C8B-B14F-4D97-AF65-F5344CB8AC3E}">
        <p14:creationId xmlns:p14="http://schemas.microsoft.com/office/powerpoint/2010/main" val="407786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97F2076-116D-4EA6-BE17-A4B0F5E2B6BE}"/>
              </a:ext>
            </a:extLst>
          </p:cNvPr>
          <p:cNvSpPr/>
          <p:nvPr/>
        </p:nvSpPr>
        <p:spPr>
          <a:xfrm>
            <a:off x="0" y="161651"/>
            <a:ext cx="12192000"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Top Corners Rounded 7">
            <a:extLst>
              <a:ext uri="{FF2B5EF4-FFF2-40B4-BE49-F238E27FC236}">
                <a16:creationId xmlns:a16="http://schemas.microsoft.com/office/drawing/2014/main" id="{DAB4189C-4DC9-4BBD-8023-CE7D293999F4}"/>
              </a:ext>
            </a:extLst>
          </p:cNvPr>
          <p:cNvSpPr/>
          <p:nvPr/>
        </p:nvSpPr>
        <p:spPr>
          <a:xfrm>
            <a:off x="0" y="863235"/>
            <a:ext cx="8960644"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7FA2B3C-1CA4-46B3-BB2B-85C74A8D9FB1}"/>
              </a:ext>
            </a:extLst>
          </p:cNvPr>
          <p:cNvPicPr/>
          <p:nvPr/>
        </p:nvPicPr>
        <p:blipFill rotWithShape="1">
          <a:blip r:embed="rId2" cstate="print">
            <a:extLst>
              <a:ext uri="{28A0092B-C50C-407E-A947-70E740481C1C}">
                <a14:useLocalDpi xmlns:a14="http://schemas.microsoft.com/office/drawing/2010/main" val="0"/>
              </a:ext>
            </a:extLst>
          </a:blip>
          <a:srcRect l="18318" t="36769" r="20127" b="47787"/>
          <a:stretch/>
        </p:blipFill>
        <p:spPr bwMode="auto">
          <a:xfrm>
            <a:off x="9101455" y="377460"/>
            <a:ext cx="3090545" cy="546735"/>
          </a:xfrm>
          <a:prstGeom prst="rect">
            <a:avLst/>
          </a:prstGeom>
          <a:noFill/>
          <a:ln>
            <a:noFill/>
          </a:ln>
          <a:extLst>
            <a:ext uri="{53640926-AAD7-44D8-BBD7-CCE9431645EC}">
              <a14:shadowObscured xmlns:a14="http://schemas.microsoft.com/office/drawing/2010/main"/>
            </a:ext>
          </a:extLst>
        </p:spPr>
      </p:pic>
      <p:grpSp>
        <p:nvGrpSpPr>
          <p:cNvPr id="29" name="Group 28">
            <a:extLst>
              <a:ext uri="{FF2B5EF4-FFF2-40B4-BE49-F238E27FC236}">
                <a16:creationId xmlns:a16="http://schemas.microsoft.com/office/drawing/2014/main" id="{3C820954-0449-4113-A2B4-0ED926DB7399}"/>
              </a:ext>
            </a:extLst>
          </p:cNvPr>
          <p:cNvGrpSpPr/>
          <p:nvPr/>
        </p:nvGrpSpPr>
        <p:grpSpPr>
          <a:xfrm>
            <a:off x="0" y="6534393"/>
            <a:ext cx="12192000" cy="316262"/>
            <a:chOff x="0" y="6565612"/>
            <a:chExt cx="12192000" cy="316262"/>
          </a:xfrm>
        </p:grpSpPr>
        <p:sp>
          <p:nvSpPr>
            <p:cNvPr id="30" name="Rectangle 29">
              <a:extLst>
                <a:ext uri="{FF2B5EF4-FFF2-40B4-BE49-F238E27FC236}">
                  <a16:creationId xmlns:a16="http://schemas.microsoft.com/office/drawing/2014/main" id="{BA441ECB-67B9-42CA-AB09-4428BC11AF0F}"/>
                </a:ext>
              </a:extLst>
            </p:cNvPr>
            <p:cNvSpPr/>
            <p:nvPr/>
          </p:nvSpPr>
          <p:spPr>
            <a:xfrm>
              <a:off x="0" y="6565612"/>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9607F906-1E50-4B24-993A-BEA641FA7DD1}"/>
                </a:ext>
              </a:extLst>
            </p:cNvPr>
            <p:cNvSpPr txBox="1"/>
            <p:nvPr/>
          </p:nvSpPr>
          <p:spPr>
            <a:xfrm>
              <a:off x="290286" y="6589486"/>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3"/>
                </a:rPr>
                <a:t>china-outbound.com</a:t>
              </a:r>
              <a:r>
                <a:rPr lang="en-GB" sz="1300" dirty="0"/>
                <a:t> |  +49 40 558 99 576</a:t>
              </a:r>
            </a:p>
          </p:txBody>
        </p:sp>
      </p:grpSp>
      <p:sp>
        <p:nvSpPr>
          <p:cNvPr id="4" name="Rechteck 3"/>
          <p:cNvSpPr/>
          <p:nvPr/>
        </p:nvSpPr>
        <p:spPr>
          <a:xfrm>
            <a:off x="290286" y="1079044"/>
            <a:ext cx="11122461" cy="5355312"/>
          </a:xfrm>
          <a:prstGeom prst="rect">
            <a:avLst/>
          </a:prstGeom>
        </p:spPr>
        <p:txBody>
          <a:bodyPr wrap="square">
            <a:spAutoFit/>
          </a:bodyPr>
          <a:lstStyle/>
          <a:p>
            <a:pPr algn="just"/>
            <a:r>
              <a:rPr lang="en-US" dirty="0"/>
              <a:t>COTRI China Outbound Tourism Research Institute is the world’s leading independent research institute for consulting, research, information, training, and quality assessment relating to the Chinese outbound tourism market.</a:t>
            </a:r>
          </a:p>
          <a:p>
            <a:pPr algn="just"/>
            <a:endParaRPr lang="en-US" dirty="0"/>
          </a:p>
          <a:p>
            <a:pPr algn="just"/>
            <a:r>
              <a:rPr lang="en-US" dirty="0"/>
              <a:t>COTRI is a privately organised, independent institute registered in Germany. In addition to the head office in Hamburg, Germany, COTRI has a Chinese office based in Beijing.</a:t>
            </a:r>
          </a:p>
          <a:p>
            <a:pPr algn="just"/>
            <a:endParaRPr lang="en-US" dirty="0"/>
          </a:p>
          <a:p>
            <a:pPr algn="just"/>
            <a:r>
              <a:rPr lang="en-US" dirty="0"/>
              <a:t>COTRI was established in 2004 by its founder and CEO Prof. Dr. Wolfgang Georg Arlt FRGS FRAS, a sinologist and professor in international tourism management with more than 40 years of practical and academic experience in Chinese tourism.</a:t>
            </a:r>
          </a:p>
          <a:p>
            <a:pPr algn="just"/>
            <a:endParaRPr lang="en-US" dirty="0"/>
          </a:p>
          <a:p>
            <a:pPr algn="just"/>
            <a:r>
              <a:rPr lang="en-US" dirty="0"/>
              <a:t>COTRI’s main goal is to enable private companies and public institutions all over the world to offer successfully high-quality travel, tourism, and leisure services for Chinese visitors according to their specific expectations and demands. To reach this goal, COTRI offers a broad range of </a:t>
            </a:r>
            <a:r>
              <a:rPr lang="en-US" dirty="0" err="1"/>
              <a:t>customised</a:t>
            </a:r>
            <a:r>
              <a:rPr lang="en-US" dirty="0"/>
              <a:t> services including consulting, market research, strategy development quantitative analysis and data, training and other services for a range of companies, public organisations and destinations.</a:t>
            </a:r>
          </a:p>
          <a:p>
            <a:pPr algn="just"/>
            <a:endParaRPr lang="en-US" dirty="0"/>
          </a:p>
          <a:p>
            <a:pPr algn="just"/>
            <a:r>
              <a:rPr lang="en-US" dirty="0"/>
              <a:t>To support its customers in the Chinese market, COTRI uses its vast databases, extensive scientific, cultural, and industry knowledge and experience as well as the close contacts and partnerships with most leading public and private sector tourism organisations in China and all over the world.</a:t>
            </a:r>
          </a:p>
        </p:txBody>
      </p:sp>
    </p:spTree>
    <p:extLst>
      <p:ext uri="{BB962C8B-B14F-4D97-AF65-F5344CB8AC3E}">
        <p14:creationId xmlns:p14="http://schemas.microsoft.com/office/powerpoint/2010/main" val="74584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9420" y="501650"/>
            <a:ext cx="10515600" cy="1325563"/>
          </a:xfrm>
        </p:spPr>
        <p:txBody>
          <a:bodyPr>
            <a:normAutofit/>
          </a:bodyPr>
          <a:lstStyle/>
          <a:p>
            <a:r>
              <a:rPr lang="en-GB" sz="3800" dirty="0" err="1">
                <a:latin typeface="+mn-lt"/>
              </a:rPr>
              <a:t>Prof.</a:t>
            </a:r>
            <a:r>
              <a:rPr lang="en-GB" sz="3800" dirty="0">
                <a:latin typeface="+mn-lt"/>
              </a:rPr>
              <a:t> </a:t>
            </a:r>
            <a:r>
              <a:rPr lang="en-GB" sz="3800" dirty="0" err="1">
                <a:latin typeface="+mn-lt"/>
              </a:rPr>
              <a:t>Dr.</a:t>
            </a:r>
            <a:r>
              <a:rPr lang="en-GB" sz="3800" dirty="0">
                <a:latin typeface="+mn-lt"/>
              </a:rPr>
              <a:t> Wolfgang Georg Arlt FRGS FRAS</a:t>
            </a:r>
            <a:r>
              <a:rPr lang="en-GB" dirty="0"/>
              <a:t/>
            </a:r>
            <a:br>
              <a:rPr lang="en-GB" dirty="0"/>
            </a:br>
            <a:endParaRPr lang="en-GB" dirty="0"/>
          </a:p>
        </p:txBody>
      </p:sp>
      <p:sp>
        <p:nvSpPr>
          <p:cNvPr id="4" name="Foliennummernplatzhalter 3"/>
          <p:cNvSpPr>
            <a:spLocks noGrp="1"/>
          </p:cNvSpPr>
          <p:nvPr>
            <p:ph type="sldNum" sz="quarter" idx="12"/>
          </p:nvPr>
        </p:nvSpPr>
        <p:spPr/>
        <p:txBody>
          <a:bodyPr/>
          <a:lstStyle/>
          <a:p>
            <a:pPr algn="r"/>
            <a:fld id="{4F5037F2-DC85-406A-A4EA-1E681A25B4F8}" type="slidenum">
              <a:rPr lang="en-US" sz="1350" kern="0">
                <a:solidFill>
                  <a:srgbClr val="FFFFFF"/>
                </a:solidFill>
                <a:effectLst/>
              </a:rPr>
              <a:pPr algn="r"/>
              <a:t>6</a:t>
            </a:fld>
            <a:endParaRPr lang="en-US" sz="1350" kern="0" dirty="0">
              <a:solidFill>
                <a:srgbClr val="FFFFFF"/>
              </a:solidFill>
              <a:effectLst/>
            </a:endParaRPr>
          </a:p>
        </p:txBody>
      </p:sp>
      <p:sp>
        <p:nvSpPr>
          <p:cNvPr id="5" name="Datumsplatzhalter 4"/>
          <p:cNvSpPr>
            <a:spLocks noGrp="1"/>
          </p:cNvSpPr>
          <p:nvPr>
            <p:ph type="dt" sz="half" idx="10"/>
          </p:nvPr>
        </p:nvSpPr>
        <p:spPr/>
        <p:txBody>
          <a:bodyPr/>
          <a:lstStyle/>
          <a:p>
            <a:r>
              <a:rPr lang="fr-FR" sz="1350" kern="0" dirty="0">
                <a:solidFill>
                  <a:sysClr val="windowText" lastClr="000000"/>
                </a:solidFill>
                <a:effectLst/>
              </a:rPr>
              <a:t> </a:t>
            </a:r>
            <a:r>
              <a:rPr lang="fr-FR" sz="1350" kern="0" dirty="0">
                <a:solidFill>
                  <a:prstClr val="white"/>
                </a:solidFill>
                <a:effectLst/>
              </a:rPr>
              <a:t>2018</a:t>
            </a:r>
          </a:p>
        </p:txBody>
      </p:sp>
      <p:sp>
        <p:nvSpPr>
          <p:cNvPr id="6" name="Fußzeilenplatzhalter 5"/>
          <p:cNvSpPr>
            <a:spLocks noGrp="1"/>
          </p:cNvSpPr>
          <p:nvPr>
            <p:ph type="ftr" sz="quarter" idx="11"/>
          </p:nvPr>
        </p:nvSpPr>
        <p:spPr/>
        <p:txBody>
          <a:bodyPr/>
          <a:lstStyle/>
          <a:p>
            <a:r>
              <a:rPr lang="en-US" sz="1350" kern="0" dirty="0">
                <a:solidFill>
                  <a:prstClr val="white"/>
                </a:solidFill>
                <a:effectLst/>
              </a:rPr>
              <a:t>www.china-outbound.com</a:t>
            </a:r>
          </a:p>
        </p:txBody>
      </p:sp>
      <p:sp>
        <p:nvSpPr>
          <p:cNvPr id="7" name="Inhaltsplatzhalter 2"/>
          <p:cNvSpPr>
            <a:spLocks noGrp="1"/>
          </p:cNvSpPr>
          <p:nvPr>
            <p:ph idx="1"/>
          </p:nvPr>
        </p:nvSpPr>
        <p:spPr>
          <a:xfrm>
            <a:off x="2939864" y="1164431"/>
            <a:ext cx="9077965" cy="4661403"/>
          </a:xfrm>
        </p:spPr>
        <p:txBody>
          <a:bodyPr>
            <a:normAutofit fontScale="25000" lnSpcReduction="20000"/>
          </a:bodyPr>
          <a:lstStyle/>
          <a:p>
            <a:pPr>
              <a:buClr>
                <a:srgbClr val="C00000"/>
              </a:buClr>
              <a:buSzPct val="110000"/>
              <a:buFont typeface="KaiTi" panose="02010609060101010101" pitchFamily="49" charset="-122"/>
              <a:buChar char="中"/>
            </a:pPr>
            <a:endParaRPr lang="en-US" altLang="zh-TW" sz="1700" dirty="0">
              <a:ea typeface="KaiTi" panose="02010609060101010101" pitchFamily="49" charset="-122"/>
            </a:endParaRP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First visit to the People’s Republic of China in 1978</a:t>
            </a: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1991-1999, owner of Inbound Tour Operator China-Europe with offices in Beijing and Berlin</a:t>
            </a: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COTRI founder and CEO since 2004</a:t>
            </a: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Professor for International Tourism Management at West Coast University of  Applied Sciences Germany (Heide)</a:t>
            </a: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Visiting researcher/ professor at universities in China, United Kingdom, Australia and New Zealand</a:t>
            </a: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Member of PhD Supervisor/Examiner team at universities in Hong Kong, Germany, UK and Spain</a:t>
            </a: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Research Fellow of the Japanese Society for the Promotion of Science (Tokyo)</a:t>
            </a:r>
          </a:p>
          <a:p>
            <a:pPr marL="182563" indent="-169863" algn="just">
              <a:lnSpc>
                <a:spcPct val="120000"/>
              </a:lnSpc>
              <a:spcBef>
                <a:spcPts val="700"/>
              </a:spcBef>
              <a:buSzPct val="110000"/>
              <a:buFont typeface="Wingdings" panose="05000000000000000000" pitchFamily="2" charset="2"/>
              <a:buChar char="§"/>
            </a:pPr>
            <a:r>
              <a:rPr lang="de-DE" sz="6000" dirty="0"/>
              <a:t>Member of the United Nations World Tourism Organisation (UNWTO) Expert Panel (Madrid)</a:t>
            </a: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Vice President Western Europe ITSA International Tourism Studies Association (Beijing/Greenwich)</a:t>
            </a:r>
          </a:p>
          <a:p>
            <a:pPr marL="182563" indent="-169863" algn="just">
              <a:lnSpc>
                <a:spcPct val="120000"/>
              </a:lnSpc>
              <a:spcBef>
                <a:spcPts val="700"/>
              </a:spcBef>
              <a:buSzPct val="110000"/>
              <a:buFont typeface="Wingdings" panose="05000000000000000000" pitchFamily="2" charset="2"/>
              <a:buChar char="§"/>
            </a:pPr>
            <a:r>
              <a:rPr lang="en-US" sz="6000" dirty="0"/>
              <a:t>Vice President for China TCWTA Twin Cities World Tourism Association (Zurich)</a:t>
            </a:r>
            <a:endParaRPr lang="en-US" altLang="zh-TW" sz="6000" dirty="0">
              <a:ea typeface="KaiTi" panose="02010609060101010101" pitchFamily="49" charset="-122"/>
            </a:endParaRPr>
          </a:p>
          <a:p>
            <a:pPr marL="182563" indent="-169863" algn="just">
              <a:lnSpc>
                <a:spcPct val="120000"/>
              </a:lnSpc>
              <a:spcBef>
                <a:spcPts val="700"/>
              </a:spcBef>
              <a:buSzPct val="110000"/>
              <a:buFont typeface="Wingdings" panose="05000000000000000000" pitchFamily="2" charset="2"/>
              <a:buChar char="§"/>
            </a:pPr>
            <a:r>
              <a:rPr lang="en-US" altLang="zh-TW" sz="6000" dirty="0">
                <a:ea typeface="KaiTi" panose="02010609060101010101" pitchFamily="49" charset="-122"/>
              </a:rPr>
              <a:t>Fellow of the Royal Geographical Society (</a:t>
            </a:r>
            <a:r>
              <a:rPr lang="lt-LT" altLang="zh-TW" sz="6000" dirty="0">
                <a:ea typeface="KaiTi" panose="02010609060101010101" pitchFamily="49" charset="-122"/>
              </a:rPr>
              <a:t>FRGS</a:t>
            </a:r>
            <a:r>
              <a:rPr lang="en-US" altLang="zh-TW" sz="6000" dirty="0">
                <a:ea typeface="KaiTi" panose="02010609060101010101" pitchFamily="49" charset="-122"/>
              </a:rPr>
              <a:t>) London</a:t>
            </a:r>
            <a:endParaRPr lang="de-DE" sz="6000" dirty="0"/>
          </a:p>
          <a:p>
            <a:pPr marL="182563" indent="-169863" algn="just">
              <a:lnSpc>
                <a:spcPct val="120000"/>
              </a:lnSpc>
              <a:spcBef>
                <a:spcPts val="700"/>
              </a:spcBef>
              <a:buFont typeface="Wingdings" panose="05000000000000000000" pitchFamily="2" charset="2"/>
              <a:buChar char="§"/>
            </a:pPr>
            <a:r>
              <a:rPr lang="en-US" sz="6000" dirty="0"/>
              <a:t>Fellow of the Royal Asiatic Society (FRAS) London</a:t>
            </a:r>
          </a:p>
          <a:p>
            <a:pPr marL="182563" indent="-169863" algn="just">
              <a:lnSpc>
                <a:spcPct val="120000"/>
              </a:lnSpc>
              <a:spcBef>
                <a:spcPts val="700"/>
              </a:spcBef>
              <a:buFont typeface="Wingdings" panose="05000000000000000000" pitchFamily="2" charset="2"/>
              <a:buChar char="§"/>
            </a:pPr>
            <a:r>
              <a:rPr lang="en-US" altLang="zh-TW" sz="6000" dirty="0">
                <a:ea typeface="KaiTi" panose="02010609060101010101" pitchFamily="49" charset="-122"/>
              </a:rPr>
              <a:t>Fellow of International Association of China Tourism Studies (Guangzhou)</a:t>
            </a:r>
          </a:p>
          <a:p>
            <a:pPr marL="182563" indent="-169863" algn="just">
              <a:lnSpc>
                <a:spcPct val="120000"/>
              </a:lnSpc>
              <a:spcBef>
                <a:spcPts val="700"/>
              </a:spcBef>
              <a:buFont typeface="Wingdings" panose="05000000000000000000" pitchFamily="2" charset="2"/>
              <a:buChar char="§"/>
            </a:pPr>
            <a:r>
              <a:rPr lang="en-US" altLang="zh-TW" sz="6000" dirty="0">
                <a:ea typeface="KaiTi" panose="02010609060101010101" pitchFamily="49" charset="-122"/>
              </a:rPr>
              <a:t>Board member and member of Human Capacity Development Committee PATA Pacific Asia Travel Association (Bangkok)</a:t>
            </a:r>
          </a:p>
          <a:p>
            <a:pPr marL="182563" indent="-169863" algn="just">
              <a:lnSpc>
                <a:spcPct val="120000"/>
              </a:lnSpc>
              <a:spcBef>
                <a:spcPts val="700"/>
              </a:spcBef>
              <a:buFont typeface="Wingdings" panose="05000000000000000000" pitchFamily="2" charset="2"/>
              <a:buChar char="§"/>
            </a:pPr>
            <a:r>
              <a:rPr lang="en-US" altLang="zh-TW" sz="6000" dirty="0">
                <a:ea typeface="KaiTi" panose="02010609060101010101" pitchFamily="49" charset="-122"/>
              </a:rPr>
              <a:t>Member of Expert Committee of WTCF (Beijing)</a:t>
            </a:r>
          </a:p>
          <a:p>
            <a:pPr>
              <a:buClr>
                <a:srgbClr val="C00000"/>
              </a:buClr>
              <a:buSzPct val="110000"/>
              <a:buFont typeface="KaiTi" panose="02010609060101010101" pitchFamily="49" charset="-122"/>
              <a:buChar char="中"/>
            </a:pPr>
            <a:endParaRPr lang="en-US" altLang="zh-TW" sz="1700" dirty="0">
              <a:latin typeface="+mj-lt"/>
              <a:ea typeface="KaiTi" panose="02010609060101010101" pitchFamily="49" charset="-122"/>
            </a:endParaRPr>
          </a:p>
          <a:p>
            <a:pPr marL="0" indent="0">
              <a:buNone/>
            </a:pPr>
            <a:endParaRPr lang="en-GB" sz="1500" dirty="0">
              <a:latin typeface="KaiTi" panose="02010609060101010101" pitchFamily="49" charset="-122"/>
              <a:ea typeface="KaiTi" panose="02010609060101010101" pitchFamily="49" charset="-122"/>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9420" y="1417896"/>
            <a:ext cx="1703336" cy="2544489"/>
          </a:xfrm>
          <a:prstGeom prst="rect">
            <a:avLst/>
          </a:prstGeom>
        </p:spPr>
      </p:pic>
      <p:sp>
        <p:nvSpPr>
          <p:cNvPr id="15" name="Rectangle 10">
            <a:extLst>
              <a:ext uri="{FF2B5EF4-FFF2-40B4-BE49-F238E27FC236}">
                <a16:creationId xmlns:a16="http://schemas.microsoft.com/office/drawing/2014/main" id="{7A2A76CC-372C-4121-9F3F-E2C04058BE70}"/>
              </a:ext>
            </a:extLst>
          </p:cNvPr>
          <p:cNvSpPr/>
          <p:nvPr/>
        </p:nvSpPr>
        <p:spPr>
          <a:xfrm>
            <a:off x="0" y="6516975"/>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1">
            <a:extLst>
              <a:ext uri="{FF2B5EF4-FFF2-40B4-BE49-F238E27FC236}">
                <a16:creationId xmlns:a16="http://schemas.microsoft.com/office/drawing/2014/main" id="{370CE74C-ED68-4328-9DB5-B7259979C89B}"/>
              </a:ext>
            </a:extLst>
          </p:cNvPr>
          <p:cNvSpPr txBox="1"/>
          <p:nvPr/>
        </p:nvSpPr>
        <p:spPr>
          <a:xfrm>
            <a:off x="290286" y="6540849"/>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3"/>
              </a:rPr>
              <a:t>china-outbound.com</a:t>
            </a:r>
            <a:r>
              <a:rPr lang="en-GB" sz="1300" dirty="0"/>
              <a:t>  |  +49 40 558 99 576</a:t>
            </a:r>
          </a:p>
        </p:txBody>
      </p:sp>
    </p:spTree>
    <p:extLst>
      <p:ext uri="{BB962C8B-B14F-4D97-AF65-F5344CB8AC3E}">
        <p14:creationId xmlns:p14="http://schemas.microsoft.com/office/powerpoint/2010/main" val="338249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93B4C46-7509-44D7-8580-A043504051D7}"/>
              </a:ext>
            </a:extLst>
          </p:cNvPr>
          <p:cNvSpPr/>
          <p:nvPr/>
        </p:nvSpPr>
        <p:spPr>
          <a:xfrm>
            <a:off x="0" y="161651"/>
            <a:ext cx="12192000"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Top Corners Rounded 4">
            <a:extLst>
              <a:ext uri="{FF2B5EF4-FFF2-40B4-BE49-F238E27FC236}">
                <a16:creationId xmlns:a16="http://schemas.microsoft.com/office/drawing/2014/main" id="{37D14314-6359-41A9-9BDF-D369D9AA9306}"/>
              </a:ext>
            </a:extLst>
          </p:cNvPr>
          <p:cNvSpPr/>
          <p:nvPr/>
        </p:nvSpPr>
        <p:spPr>
          <a:xfrm flipV="1">
            <a:off x="3090545" y="856648"/>
            <a:ext cx="6313337" cy="9862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3162B9F-80C6-4B1A-97E9-F013C8CF035D}"/>
              </a:ext>
            </a:extLst>
          </p:cNvPr>
          <p:cNvPicPr/>
          <p:nvPr/>
        </p:nvPicPr>
        <p:blipFill rotWithShape="1">
          <a:blip r:embed="rId2" cstate="print">
            <a:extLst>
              <a:ext uri="{28A0092B-C50C-407E-A947-70E740481C1C}">
                <a14:useLocalDpi xmlns:a14="http://schemas.microsoft.com/office/drawing/2010/main" val="0"/>
              </a:ext>
            </a:extLst>
          </a:blip>
          <a:srcRect l="18318" t="36769" r="20127" b="47787"/>
          <a:stretch/>
        </p:blipFill>
        <p:spPr bwMode="auto">
          <a:xfrm>
            <a:off x="0" y="408534"/>
            <a:ext cx="3090545" cy="546735"/>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07DD51B8-79C8-4BB1-ABBD-1CEF89833271}"/>
              </a:ext>
            </a:extLst>
          </p:cNvPr>
          <p:cNvGrpSpPr/>
          <p:nvPr/>
        </p:nvGrpSpPr>
        <p:grpSpPr>
          <a:xfrm>
            <a:off x="-275772" y="1231383"/>
            <a:ext cx="11184777" cy="830997"/>
            <a:chOff x="-275772" y="1787675"/>
            <a:chExt cx="11184777" cy="830997"/>
          </a:xfrm>
        </p:grpSpPr>
        <p:sp>
          <p:nvSpPr>
            <p:cNvPr id="8" name="TextBox 7">
              <a:extLst>
                <a:ext uri="{FF2B5EF4-FFF2-40B4-BE49-F238E27FC236}">
                  <a16:creationId xmlns:a16="http://schemas.microsoft.com/office/drawing/2014/main" id="{8E369F99-48BF-4E16-9086-8FB9C71D3BFC}"/>
                </a:ext>
              </a:extLst>
            </p:cNvPr>
            <p:cNvSpPr txBox="1"/>
            <p:nvPr/>
          </p:nvSpPr>
          <p:spPr>
            <a:xfrm>
              <a:off x="-275772" y="1787675"/>
              <a:ext cx="3871913" cy="830997"/>
            </a:xfrm>
            <a:prstGeom prst="rect">
              <a:avLst/>
            </a:prstGeom>
            <a:noFill/>
          </p:spPr>
          <p:txBody>
            <a:bodyPr wrap="square" rtlCol="0">
              <a:spAutoFit/>
            </a:bodyPr>
            <a:lstStyle/>
            <a:p>
              <a:pPr algn="r"/>
              <a:r>
                <a:rPr lang="en-GB" sz="2400" dirty="0"/>
                <a:t>CTT </a:t>
              </a:r>
            </a:p>
            <a:p>
              <a:pPr algn="r"/>
              <a:r>
                <a:rPr lang="en-GB" sz="2400" dirty="0"/>
                <a:t>CHINA TOURISM TRAINING</a:t>
              </a:r>
            </a:p>
          </p:txBody>
        </p:sp>
        <p:cxnSp>
          <p:nvCxnSpPr>
            <p:cNvPr id="9" name="Straight Connector 8">
              <a:extLst>
                <a:ext uri="{FF2B5EF4-FFF2-40B4-BE49-F238E27FC236}">
                  <a16:creationId xmlns:a16="http://schemas.microsoft.com/office/drawing/2014/main" id="{8B35BCD0-FCC0-4178-B557-7FCAB08BAC74}"/>
                </a:ext>
              </a:extLst>
            </p:cNvPr>
            <p:cNvCxnSpPr>
              <a:cxnSpLocks/>
            </p:cNvCxnSpPr>
            <p:nvPr/>
          </p:nvCxnSpPr>
          <p:spPr>
            <a:xfrm flipV="1">
              <a:off x="3871913" y="2018512"/>
              <a:ext cx="7037092" cy="1"/>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31586F29-07AF-4ABA-B2E2-9801A37E0517}"/>
              </a:ext>
            </a:extLst>
          </p:cNvPr>
          <p:cNvGrpSpPr/>
          <p:nvPr/>
        </p:nvGrpSpPr>
        <p:grpSpPr>
          <a:xfrm>
            <a:off x="0" y="6528150"/>
            <a:ext cx="12192000" cy="316262"/>
            <a:chOff x="0" y="6565612"/>
            <a:chExt cx="12192000" cy="316262"/>
          </a:xfrm>
        </p:grpSpPr>
        <p:sp>
          <p:nvSpPr>
            <p:cNvPr id="12" name="Rectangle 11">
              <a:extLst>
                <a:ext uri="{FF2B5EF4-FFF2-40B4-BE49-F238E27FC236}">
                  <a16:creationId xmlns:a16="http://schemas.microsoft.com/office/drawing/2014/main" id="{AB9ED525-9E7B-4917-B38D-E7221A5A3D86}"/>
                </a:ext>
              </a:extLst>
            </p:cNvPr>
            <p:cNvSpPr/>
            <p:nvPr/>
          </p:nvSpPr>
          <p:spPr>
            <a:xfrm>
              <a:off x="0" y="6565612"/>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0AD685F-B483-4E76-9077-DBE1EA912ACC}"/>
                </a:ext>
              </a:extLst>
            </p:cNvPr>
            <p:cNvSpPr txBox="1"/>
            <p:nvPr/>
          </p:nvSpPr>
          <p:spPr>
            <a:xfrm>
              <a:off x="290286" y="6589486"/>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3"/>
                </a:rPr>
                <a:t>china-outbound.com</a:t>
              </a:r>
              <a:r>
                <a:rPr lang="en-GB" sz="1300" dirty="0"/>
                <a:t>  |  +49 40 558 99 576</a:t>
              </a:r>
            </a:p>
          </p:txBody>
        </p:sp>
      </p:grpSp>
      <p:sp>
        <p:nvSpPr>
          <p:cNvPr id="28" name="TextBox 27">
            <a:extLst>
              <a:ext uri="{FF2B5EF4-FFF2-40B4-BE49-F238E27FC236}">
                <a16:creationId xmlns:a16="http://schemas.microsoft.com/office/drawing/2014/main" id="{34D7F707-FA09-4BC5-8276-248CF40BEDCE}"/>
              </a:ext>
            </a:extLst>
          </p:cNvPr>
          <p:cNvSpPr txBox="1"/>
          <p:nvPr/>
        </p:nvSpPr>
        <p:spPr>
          <a:xfrm>
            <a:off x="3886427" y="1589305"/>
            <a:ext cx="7037092" cy="5201424"/>
          </a:xfrm>
          <a:prstGeom prst="rect">
            <a:avLst/>
          </a:prstGeom>
          <a:noFill/>
        </p:spPr>
        <p:txBody>
          <a:bodyPr wrap="square" rtlCol="0">
            <a:spAutoFit/>
          </a:bodyPr>
          <a:lstStyle/>
          <a:p>
            <a:pPr algn="just"/>
            <a:r>
              <a:rPr lang="en-GB" sz="1600" dirty="0"/>
              <a:t>COTRI and the globally top-ranked Hong Kong Polytechnic University, School of Hotel and Tourism Management (SHTM) have brought their expertise together to provide the comprehensive </a:t>
            </a:r>
            <a:r>
              <a:rPr lang="en-GB" sz="1600" b="1" dirty="0"/>
              <a:t>CTT China Tourism Training </a:t>
            </a:r>
            <a:r>
              <a:rPr lang="en-GB" sz="1600" dirty="0"/>
              <a:t>online programme which offers five executive- level specialisations for a range of key industry branches. These consist of </a:t>
            </a:r>
            <a:r>
              <a:rPr lang="en-GB" sz="1600" b="1" dirty="0"/>
              <a:t>Hospitality, Destinations, Retail, Attractions </a:t>
            </a:r>
            <a:r>
              <a:rPr lang="en-GB" sz="1600" dirty="0"/>
              <a:t>and</a:t>
            </a:r>
            <a:r>
              <a:rPr lang="en-GB" sz="1600" b="1" dirty="0"/>
              <a:t> Transportation</a:t>
            </a:r>
            <a:r>
              <a:rPr lang="en-GB" sz="1600" dirty="0"/>
              <a:t>. The trainings are flexible, self-paced and contain numerous professional Best Practice Examples and up-to-date information, ensuring that learning is practically-focused, interactive and engaging. Additional benefits of the CTT China Tourism Training programme include the following:</a:t>
            </a:r>
          </a:p>
          <a:p>
            <a:pPr algn="just"/>
            <a:endParaRPr lang="en-GB" sz="1600" dirty="0"/>
          </a:p>
          <a:p>
            <a:pPr marL="285750" lvl="0" indent="-285750">
              <a:lnSpc>
                <a:spcPct val="150000"/>
              </a:lnSpc>
              <a:buFont typeface="Arial" panose="020B0604020202020204" pitchFamily="34" charset="0"/>
              <a:buChar char="•"/>
            </a:pPr>
            <a:r>
              <a:rPr lang="de-DE" sz="1600" dirty="0"/>
              <a:t>Discussion forums empowering participants to address questions, exchange ideas and stay connected with peers.</a:t>
            </a:r>
          </a:p>
          <a:p>
            <a:pPr marL="285750" lvl="0" indent="-285750">
              <a:lnSpc>
                <a:spcPct val="150000"/>
              </a:lnSpc>
              <a:buFont typeface="Arial" panose="020B0604020202020204" pitchFamily="34" charset="0"/>
              <a:buChar char="•"/>
            </a:pPr>
            <a:r>
              <a:rPr lang="de-DE" sz="1600" dirty="0"/>
              <a:t>Addresses all major questions and topics relevent to specific industry sectors.</a:t>
            </a:r>
          </a:p>
          <a:p>
            <a:pPr marL="285750" lvl="0" indent="-285750">
              <a:lnSpc>
                <a:spcPct val="150000"/>
              </a:lnSpc>
              <a:buFont typeface="Arial" panose="020B0604020202020204" pitchFamily="34" charset="0"/>
              <a:buChar char="•"/>
            </a:pPr>
            <a:r>
              <a:rPr lang="de-DE" sz="1600" dirty="0"/>
              <a:t>Industry insight of Best Pracitice Examples utilising videos, interviews, websites and other relevent materials provided by 50 leading global tourism providers.  </a:t>
            </a:r>
          </a:p>
          <a:p>
            <a:pPr marL="285750" lvl="0" indent="-285750">
              <a:lnSpc>
                <a:spcPct val="150000"/>
              </a:lnSpc>
              <a:buFont typeface="Arial" panose="020B0604020202020204" pitchFamily="34" charset="0"/>
              <a:buChar char="•"/>
            </a:pPr>
            <a:r>
              <a:rPr lang="de-DE" sz="1600" dirty="0"/>
              <a:t>Membership into the CTT Alumni network and SHTM Alumni Network </a:t>
            </a:r>
          </a:p>
          <a:p>
            <a:pPr algn="just"/>
            <a:endParaRPr lang="en-GB" sz="1400" dirty="0"/>
          </a:p>
          <a:p>
            <a:pPr algn="just"/>
            <a:endParaRPr lang="en-GB" sz="1400" dirty="0"/>
          </a:p>
        </p:txBody>
      </p:sp>
      <p:pic>
        <p:nvPicPr>
          <p:cNvPr id="14" name="Picture 13">
            <a:extLst>
              <a:ext uri="{FF2B5EF4-FFF2-40B4-BE49-F238E27FC236}">
                <a16:creationId xmlns:a16="http://schemas.microsoft.com/office/drawing/2014/main" id="{132342EF-4BFC-4A84-93A7-5E5DE18E7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133" y="2217438"/>
            <a:ext cx="1778447" cy="1841290"/>
          </a:xfrm>
          <a:prstGeom prst="rect">
            <a:avLst/>
          </a:prstGeom>
        </p:spPr>
      </p:pic>
      <p:pic>
        <p:nvPicPr>
          <p:cNvPr id="15" name="Picture 2" descr="Bilderesultat for Hong Kong Polytechnic University School of Hospitality and Tourism Management">
            <a:extLst>
              <a:ext uri="{FF2B5EF4-FFF2-40B4-BE49-F238E27FC236}">
                <a16:creationId xmlns:a16="http://schemas.microsoft.com/office/drawing/2014/main" id="{23616645-F1CF-4BE3-9F19-6EDFB56183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4822" y="266174"/>
            <a:ext cx="2713007" cy="733672"/>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641" y="2151252"/>
            <a:ext cx="2857500" cy="2857500"/>
          </a:xfrm>
          <a:prstGeom prst="rect">
            <a:avLst/>
          </a:prstGeom>
        </p:spPr>
      </p:pic>
    </p:spTree>
    <p:extLst>
      <p:ext uri="{BB962C8B-B14F-4D97-AF65-F5344CB8AC3E}">
        <p14:creationId xmlns:p14="http://schemas.microsoft.com/office/powerpoint/2010/main" val="320499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93B4C46-7509-44D7-8580-A043504051D7}"/>
              </a:ext>
            </a:extLst>
          </p:cNvPr>
          <p:cNvSpPr/>
          <p:nvPr/>
        </p:nvSpPr>
        <p:spPr>
          <a:xfrm>
            <a:off x="0" y="161651"/>
            <a:ext cx="12192000"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Top Corners Rounded 4">
            <a:extLst>
              <a:ext uri="{FF2B5EF4-FFF2-40B4-BE49-F238E27FC236}">
                <a16:creationId xmlns:a16="http://schemas.microsoft.com/office/drawing/2014/main" id="{37D14314-6359-41A9-9BDF-D369D9AA9306}"/>
              </a:ext>
            </a:extLst>
          </p:cNvPr>
          <p:cNvSpPr/>
          <p:nvPr/>
        </p:nvSpPr>
        <p:spPr>
          <a:xfrm>
            <a:off x="0" y="863235"/>
            <a:ext cx="8960644"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3162B9F-80C6-4B1A-97E9-F013C8CF035D}"/>
              </a:ext>
            </a:extLst>
          </p:cNvPr>
          <p:cNvPicPr/>
          <p:nvPr/>
        </p:nvPicPr>
        <p:blipFill rotWithShape="1">
          <a:blip r:embed="rId2" cstate="print">
            <a:extLst>
              <a:ext uri="{28A0092B-C50C-407E-A947-70E740481C1C}">
                <a14:useLocalDpi xmlns:a14="http://schemas.microsoft.com/office/drawing/2010/main" val="0"/>
              </a:ext>
            </a:extLst>
          </a:blip>
          <a:srcRect l="18318" t="36769" r="20127" b="47787"/>
          <a:stretch/>
        </p:blipFill>
        <p:spPr bwMode="auto">
          <a:xfrm>
            <a:off x="9101455" y="377460"/>
            <a:ext cx="3090545" cy="546735"/>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07DD51B8-79C8-4BB1-ABBD-1CEF89833271}"/>
              </a:ext>
            </a:extLst>
          </p:cNvPr>
          <p:cNvGrpSpPr/>
          <p:nvPr/>
        </p:nvGrpSpPr>
        <p:grpSpPr>
          <a:xfrm>
            <a:off x="-933274" y="1402507"/>
            <a:ext cx="11825188" cy="461665"/>
            <a:chOff x="-996549" y="1807040"/>
            <a:chExt cx="11905554" cy="461665"/>
          </a:xfrm>
        </p:grpSpPr>
        <p:sp>
          <p:nvSpPr>
            <p:cNvPr id="8" name="TextBox 7">
              <a:extLst>
                <a:ext uri="{FF2B5EF4-FFF2-40B4-BE49-F238E27FC236}">
                  <a16:creationId xmlns:a16="http://schemas.microsoft.com/office/drawing/2014/main" id="{8E369F99-48BF-4E16-9086-8FB9C71D3BFC}"/>
                </a:ext>
              </a:extLst>
            </p:cNvPr>
            <p:cNvSpPr txBox="1"/>
            <p:nvPr/>
          </p:nvSpPr>
          <p:spPr>
            <a:xfrm>
              <a:off x="-996549" y="1807040"/>
              <a:ext cx="3871913" cy="461665"/>
            </a:xfrm>
            <a:prstGeom prst="rect">
              <a:avLst/>
            </a:prstGeom>
            <a:noFill/>
          </p:spPr>
          <p:txBody>
            <a:bodyPr wrap="square" rtlCol="0">
              <a:spAutoFit/>
            </a:bodyPr>
            <a:lstStyle/>
            <a:p>
              <a:pPr algn="r"/>
              <a:r>
                <a:rPr lang="en-GB" sz="2400" dirty="0"/>
                <a:t>COTRI ANALYTICS</a:t>
              </a:r>
            </a:p>
          </p:txBody>
        </p:sp>
        <p:cxnSp>
          <p:nvCxnSpPr>
            <p:cNvPr id="9" name="Straight Connector 8">
              <a:extLst>
                <a:ext uri="{FF2B5EF4-FFF2-40B4-BE49-F238E27FC236}">
                  <a16:creationId xmlns:a16="http://schemas.microsoft.com/office/drawing/2014/main" id="{8B35BCD0-FCC0-4178-B557-7FCAB08BAC74}"/>
                </a:ext>
              </a:extLst>
            </p:cNvPr>
            <p:cNvCxnSpPr>
              <a:cxnSpLocks/>
            </p:cNvCxnSpPr>
            <p:nvPr/>
          </p:nvCxnSpPr>
          <p:spPr>
            <a:xfrm flipV="1">
              <a:off x="3871913" y="2018512"/>
              <a:ext cx="7037092" cy="1"/>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31586F29-07AF-4ABA-B2E2-9801A37E0517}"/>
              </a:ext>
            </a:extLst>
          </p:cNvPr>
          <p:cNvGrpSpPr/>
          <p:nvPr/>
        </p:nvGrpSpPr>
        <p:grpSpPr>
          <a:xfrm>
            <a:off x="0" y="6528150"/>
            <a:ext cx="12192000" cy="316262"/>
            <a:chOff x="0" y="6565612"/>
            <a:chExt cx="12192000" cy="316262"/>
          </a:xfrm>
        </p:grpSpPr>
        <p:sp>
          <p:nvSpPr>
            <p:cNvPr id="12" name="Rectangle 11">
              <a:extLst>
                <a:ext uri="{FF2B5EF4-FFF2-40B4-BE49-F238E27FC236}">
                  <a16:creationId xmlns:a16="http://schemas.microsoft.com/office/drawing/2014/main" id="{AB9ED525-9E7B-4917-B38D-E7221A5A3D86}"/>
                </a:ext>
              </a:extLst>
            </p:cNvPr>
            <p:cNvSpPr/>
            <p:nvPr/>
          </p:nvSpPr>
          <p:spPr>
            <a:xfrm>
              <a:off x="0" y="6565612"/>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0AD685F-B483-4E76-9077-DBE1EA912ACC}"/>
                </a:ext>
              </a:extLst>
            </p:cNvPr>
            <p:cNvSpPr txBox="1"/>
            <p:nvPr/>
          </p:nvSpPr>
          <p:spPr>
            <a:xfrm>
              <a:off x="290286" y="6589486"/>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3"/>
                </a:rPr>
                <a:t>china-outbound.com  </a:t>
              </a:r>
              <a:r>
                <a:rPr lang="en-GB" sz="1300" dirty="0"/>
                <a:t>|  +49 40 558 99 576</a:t>
              </a:r>
            </a:p>
          </p:txBody>
        </p:sp>
      </p:grpSp>
      <p:sp>
        <p:nvSpPr>
          <p:cNvPr id="28" name="TextBox 27">
            <a:extLst>
              <a:ext uri="{FF2B5EF4-FFF2-40B4-BE49-F238E27FC236}">
                <a16:creationId xmlns:a16="http://schemas.microsoft.com/office/drawing/2014/main" id="{34D7F707-FA09-4BC5-8276-248CF40BEDCE}"/>
              </a:ext>
            </a:extLst>
          </p:cNvPr>
          <p:cNvSpPr txBox="1"/>
          <p:nvPr/>
        </p:nvSpPr>
        <p:spPr>
          <a:xfrm>
            <a:off x="3788024" y="1657214"/>
            <a:ext cx="7037092" cy="4739759"/>
          </a:xfrm>
          <a:prstGeom prst="rect">
            <a:avLst/>
          </a:prstGeom>
          <a:noFill/>
        </p:spPr>
        <p:txBody>
          <a:bodyPr wrap="square" rtlCol="0">
            <a:spAutoFit/>
          </a:bodyPr>
          <a:lstStyle/>
          <a:p>
            <a:pPr algn="just"/>
            <a:r>
              <a:rPr lang="en-US" sz="1600" dirty="0"/>
              <a:t>COTRI ANALYTICS provides the most reliable data and analysis for 80 key Chinese outbound tourism destinations every quarter of the year. Bloomberg L.P. relies on COTRI ANALYTICS since 2015.</a:t>
            </a:r>
          </a:p>
          <a:p>
            <a:pPr algn="just"/>
            <a:endParaRPr lang="en-US" sz="1600" dirty="0"/>
          </a:p>
          <a:p>
            <a:pPr algn="just"/>
            <a:r>
              <a:rPr lang="en-US" sz="1600" dirty="0"/>
              <a:t>For each destination a complete quarterly dataset is offered including: </a:t>
            </a:r>
          </a:p>
          <a:p>
            <a:pPr algn="just"/>
            <a:endParaRPr lang="en-US" sz="1600" dirty="0"/>
          </a:p>
          <a:p>
            <a:pPr marL="285750" indent="-285750" algn="just">
              <a:buFont typeface="Wingdings" panose="05000000000000000000" pitchFamily="2" charset="2"/>
              <a:buChar char="§"/>
            </a:pPr>
            <a:r>
              <a:rPr lang="en-US" sz="1600" dirty="0"/>
              <a:t>Arrival numbers</a:t>
            </a:r>
          </a:p>
          <a:p>
            <a:pPr marL="285750" indent="-285750" algn="just">
              <a:buFont typeface="Wingdings" panose="05000000000000000000" pitchFamily="2" charset="2"/>
              <a:buChar char="§"/>
            </a:pPr>
            <a:r>
              <a:rPr lang="en-US" sz="1600" dirty="0"/>
              <a:t>Age structure</a:t>
            </a:r>
          </a:p>
          <a:p>
            <a:pPr marL="285750" indent="-285750" algn="just">
              <a:buFont typeface="Wingdings" panose="05000000000000000000" pitchFamily="2" charset="2"/>
              <a:buChar char="§"/>
            </a:pPr>
            <a:r>
              <a:rPr lang="en-US" sz="1600" dirty="0"/>
              <a:t>Gender structure</a:t>
            </a:r>
          </a:p>
          <a:p>
            <a:pPr marL="285750" indent="-285750" algn="just">
              <a:buFont typeface="Wingdings" panose="05000000000000000000" pitchFamily="2" charset="2"/>
              <a:buChar char="§"/>
            </a:pPr>
            <a:r>
              <a:rPr lang="en-US" sz="1600" dirty="0"/>
              <a:t>Education levels</a:t>
            </a:r>
          </a:p>
          <a:p>
            <a:pPr marL="285750" indent="-285750" algn="just">
              <a:buFont typeface="Wingdings" panose="05000000000000000000" pitchFamily="2" charset="2"/>
              <a:buChar char="§"/>
            </a:pPr>
            <a:r>
              <a:rPr lang="en-US" sz="1600" dirty="0"/>
              <a:t>Residence in China</a:t>
            </a:r>
          </a:p>
          <a:p>
            <a:pPr marL="285750" indent="-285750" algn="just">
              <a:buFont typeface="Wingdings" panose="05000000000000000000" pitchFamily="2" charset="2"/>
              <a:buChar char="§"/>
            </a:pPr>
            <a:r>
              <a:rPr lang="en-US" sz="1600" dirty="0"/>
              <a:t>Purpose of visit</a:t>
            </a:r>
          </a:p>
          <a:p>
            <a:pPr marL="285750" indent="-285750" algn="just">
              <a:buFont typeface="Wingdings" panose="05000000000000000000" pitchFamily="2" charset="2"/>
              <a:buChar char="§"/>
            </a:pPr>
            <a:r>
              <a:rPr lang="en-US" sz="1600" dirty="0"/>
              <a:t>Organisation of travel</a:t>
            </a:r>
          </a:p>
          <a:p>
            <a:pPr marL="285750" indent="-285750" algn="just">
              <a:buFont typeface="Wingdings" panose="05000000000000000000" pitchFamily="2" charset="2"/>
              <a:buChar char="§"/>
            </a:pPr>
            <a:r>
              <a:rPr lang="en-US" sz="1600" dirty="0"/>
              <a:t>Type of accommodation used</a:t>
            </a:r>
          </a:p>
          <a:p>
            <a:pPr algn="just"/>
            <a:endParaRPr lang="en-US" sz="1600" dirty="0"/>
          </a:p>
          <a:p>
            <a:pPr algn="just"/>
            <a:r>
              <a:rPr lang="en-US" sz="1600" dirty="0"/>
              <a:t>Data is provided as a comprehensive excel data sheet plus eight power point slides per destination, which includes an executive-level analysis of the development in that quarter and infographics for each data category.</a:t>
            </a:r>
            <a:endParaRPr lang="en-GB" sz="1600" dirty="0"/>
          </a:p>
          <a:p>
            <a:pPr algn="just"/>
            <a:endParaRPr lang="en-GB" sz="1400" dirty="0"/>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699" y="2019224"/>
            <a:ext cx="2389895" cy="1481237"/>
          </a:xfrm>
          <a:prstGeom prst="rect">
            <a:avLst/>
          </a:prstGeom>
        </p:spPr>
      </p:pic>
      <p:pic>
        <p:nvPicPr>
          <p:cNvPr id="10" name="Grafik 9"/>
          <p:cNvPicPr>
            <a:picLocks noChangeAspect="1"/>
          </p:cNvPicPr>
          <p:nvPr/>
        </p:nvPicPr>
        <p:blipFill>
          <a:blip r:embed="rId5"/>
          <a:stretch>
            <a:fillRect/>
          </a:stretch>
        </p:blipFill>
        <p:spPr>
          <a:xfrm>
            <a:off x="210424" y="3951884"/>
            <a:ext cx="3381405" cy="2110224"/>
          </a:xfrm>
          <a:prstGeom prst="rect">
            <a:avLst/>
          </a:prstGeom>
        </p:spPr>
      </p:pic>
    </p:spTree>
    <p:extLst>
      <p:ext uri="{BB962C8B-B14F-4D97-AF65-F5344CB8AC3E}">
        <p14:creationId xmlns:p14="http://schemas.microsoft.com/office/powerpoint/2010/main" val="296605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93B4C46-7509-44D7-8580-A043504051D7}"/>
              </a:ext>
            </a:extLst>
          </p:cNvPr>
          <p:cNvSpPr/>
          <p:nvPr/>
        </p:nvSpPr>
        <p:spPr>
          <a:xfrm>
            <a:off x="0" y="161651"/>
            <a:ext cx="12192000"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Top Corners Rounded 4">
            <a:extLst>
              <a:ext uri="{FF2B5EF4-FFF2-40B4-BE49-F238E27FC236}">
                <a16:creationId xmlns:a16="http://schemas.microsoft.com/office/drawing/2014/main" id="{37D14314-6359-41A9-9BDF-D369D9AA9306}"/>
              </a:ext>
            </a:extLst>
          </p:cNvPr>
          <p:cNvSpPr/>
          <p:nvPr/>
        </p:nvSpPr>
        <p:spPr>
          <a:xfrm>
            <a:off x="0" y="863235"/>
            <a:ext cx="8960644" cy="6096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3162B9F-80C6-4B1A-97E9-F013C8CF035D}"/>
              </a:ext>
            </a:extLst>
          </p:cNvPr>
          <p:cNvPicPr/>
          <p:nvPr/>
        </p:nvPicPr>
        <p:blipFill rotWithShape="1">
          <a:blip r:embed="rId2" cstate="print">
            <a:extLst>
              <a:ext uri="{28A0092B-C50C-407E-A947-70E740481C1C}">
                <a14:useLocalDpi xmlns:a14="http://schemas.microsoft.com/office/drawing/2010/main" val="0"/>
              </a:ext>
            </a:extLst>
          </a:blip>
          <a:srcRect l="18318" t="36769" r="20127" b="47787"/>
          <a:stretch/>
        </p:blipFill>
        <p:spPr bwMode="auto">
          <a:xfrm>
            <a:off x="9101455" y="377460"/>
            <a:ext cx="3090545" cy="546735"/>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07DD51B8-79C8-4BB1-ABBD-1CEF89833271}"/>
              </a:ext>
            </a:extLst>
          </p:cNvPr>
          <p:cNvGrpSpPr/>
          <p:nvPr/>
        </p:nvGrpSpPr>
        <p:grpSpPr>
          <a:xfrm>
            <a:off x="-241589" y="1600429"/>
            <a:ext cx="11150594" cy="830997"/>
            <a:chOff x="-241589" y="1638529"/>
            <a:chExt cx="11150594" cy="830997"/>
          </a:xfrm>
        </p:grpSpPr>
        <p:sp>
          <p:nvSpPr>
            <p:cNvPr id="8" name="TextBox 7">
              <a:extLst>
                <a:ext uri="{FF2B5EF4-FFF2-40B4-BE49-F238E27FC236}">
                  <a16:creationId xmlns:a16="http://schemas.microsoft.com/office/drawing/2014/main" id="{8E369F99-48BF-4E16-9086-8FB9C71D3BFC}"/>
                </a:ext>
              </a:extLst>
            </p:cNvPr>
            <p:cNvSpPr txBox="1"/>
            <p:nvPr/>
          </p:nvSpPr>
          <p:spPr>
            <a:xfrm>
              <a:off x="-241589" y="1638529"/>
              <a:ext cx="3871913" cy="830997"/>
            </a:xfrm>
            <a:prstGeom prst="rect">
              <a:avLst/>
            </a:prstGeom>
            <a:noFill/>
          </p:spPr>
          <p:txBody>
            <a:bodyPr wrap="square" rtlCol="0">
              <a:spAutoFit/>
            </a:bodyPr>
            <a:lstStyle/>
            <a:p>
              <a:pPr algn="r"/>
              <a:r>
                <a:rPr lang="en-GB" sz="2400" dirty="0"/>
                <a:t>CUSTOMISED RESEARCH </a:t>
              </a:r>
              <a:br>
                <a:rPr lang="en-GB" sz="2400" dirty="0"/>
              </a:br>
              <a:r>
                <a:rPr lang="en-GB" sz="2400" dirty="0"/>
                <a:t>AND CONSULTING OFFERS</a:t>
              </a:r>
            </a:p>
          </p:txBody>
        </p:sp>
        <p:cxnSp>
          <p:nvCxnSpPr>
            <p:cNvPr id="9" name="Straight Connector 8">
              <a:extLst>
                <a:ext uri="{FF2B5EF4-FFF2-40B4-BE49-F238E27FC236}">
                  <a16:creationId xmlns:a16="http://schemas.microsoft.com/office/drawing/2014/main" id="{8B35BCD0-FCC0-4178-B557-7FCAB08BAC74}"/>
                </a:ext>
              </a:extLst>
            </p:cNvPr>
            <p:cNvCxnSpPr>
              <a:cxnSpLocks/>
            </p:cNvCxnSpPr>
            <p:nvPr/>
          </p:nvCxnSpPr>
          <p:spPr>
            <a:xfrm flipV="1">
              <a:off x="3871913" y="2018512"/>
              <a:ext cx="7037092" cy="1"/>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31586F29-07AF-4ABA-B2E2-9801A37E0517}"/>
              </a:ext>
            </a:extLst>
          </p:cNvPr>
          <p:cNvGrpSpPr/>
          <p:nvPr/>
        </p:nvGrpSpPr>
        <p:grpSpPr>
          <a:xfrm>
            <a:off x="0" y="6528150"/>
            <a:ext cx="12192000" cy="316262"/>
            <a:chOff x="0" y="6565612"/>
            <a:chExt cx="12192000" cy="316262"/>
          </a:xfrm>
        </p:grpSpPr>
        <p:sp>
          <p:nvSpPr>
            <p:cNvPr id="12" name="Rectangle 11">
              <a:extLst>
                <a:ext uri="{FF2B5EF4-FFF2-40B4-BE49-F238E27FC236}">
                  <a16:creationId xmlns:a16="http://schemas.microsoft.com/office/drawing/2014/main" id="{AB9ED525-9E7B-4917-B38D-E7221A5A3D86}"/>
                </a:ext>
              </a:extLst>
            </p:cNvPr>
            <p:cNvSpPr/>
            <p:nvPr/>
          </p:nvSpPr>
          <p:spPr>
            <a:xfrm>
              <a:off x="0" y="6565612"/>
              <a:ext cx="12192000" cy="2923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0AD685F-B483-4E76-9077-DBE1EA912ACC}"/>
                </a:ext>
              </a:extLst>
            </p:cNvPr>
            <p:cNvSpPr txBox="1"/>
            <p:nvPr/>
          </p:nvSpPr>
          <p:spPr>
            <a:xfrm>
              <a:off x="290286" y="6589486"/>
              <a:ext cx="11727543" cy="292388"/>
            </a:xfrm>
            <a:prstGeom prst="rect">
              <a:avLst/>
            </a:prstGeom>
            <a:noFill/>
          </p:spPr>
          <p:txBody>
            <a:bodyPr wrap="square" rtlCol="0">
              <a:spAutoFit/>
            </a:bodyPr>
            <a:lstStyle/>
            <a:p>
              <a:pPr algn="ctr"/>
              <a:r>
                <a:rPr lang="en-GB" sz="1300" dirty="0"/>
                <a:t>COTRI China Outbound Tourism Research Institute  |  </a:t>
              </a:r>
              <a:r>
                <a:rPr lang="en-GB" sz="1300" dirty="0">
                  <a:hlinkClick r:id="rId3"/>
                </a:rPr>
                <a:t>china-outbound.com</a:t>
              </a:r>
              <a:r>
                <a:rPr lang="en-GB" sz="1300" dirty="0"/>
                <a:t>  |  +49 40 558 99 576</a:t>
              </a:r>
            </a:p>
          </p:txBody>
        </p:sp>
      </p:grpSp>
      <p:sp>
        <p:nvSpPr>
          <p:cNvPr id="28" name="TextBox 27">
            <a:extLst>
              <a:ext uri="{FF2B5EF4-FFF2-40B4-BE49-F238E27FC236}">
                <a16:creationId xmlns:a16="http://schemas.microsoft.com/office/drawing/2014/main" id="{34D7F707-FA09-4BC5-8276-248CF40BEDCE}"/>
              </a:ext>
            </a:extLst>
          </p:cNvPr>
          <p:cNvSpPr txBox="1"/>
          <p:nvPr/>
        </p:nvSpPr>
        <p:spPr>
          <a:xfrm>
            <a:off x="3843356" y="2211240"/>
            <a:ext cx="7037092" cy="3754874"/>
          </a:xfrm>
          <a:prstGeom prst="rect">
            <a:avLst/>
          </a:prstGeom>
          <a:noFill/>
        </p:spPr>
        <p:txBody>
          <a:bodyPr wrap="square" rtlCol="0">
            <a:spAutoFit/>
          </a:bodyPr>
          <a:lstStyle/>
          <a:p>
            <a:pPr algn="just"/>
            <a:r>
              <a:rPr lang="en-GB" sz="1600" dirty="0"/>
              <a:t>A COTRI customised offer is a tailored project designed specifically for the needs of your organisation or company. Regardless of the nature of your goals, COTRI puts your business in focus and provides solutions to your unique situation. This research-based service includes components such as:</a:t>
            </a:r>
          </a:p>
          <a:p>
            <a:pPr algn="just"/>
            <a:endParaRPr lang="en-GB" sz="1600" dirty="0"/>
          </a:p>
          <a:p>
            <a:pPr marL="285750" lvl="0" indent="-285750">
              <a:lnSpc>
                <a:spcPct val="150000"/>
              </a:lnSpc>
              <a:buFont typeface="Wingdings" panose="05000000000000000000" pitchFamily="2" charset="2"/>
              <a:buChar char="§"/>
            </a:pPr>
            <a:r>
              <a:rPr lang="en-GB" sz="1600" dirty="0"/>
              <a:t>Market Research: General trends in the Chinese tourism market, competitor analysis and forecasts;</a:t>
            </a:r>
            <a:endParaRPr lang="de-DE" sz="1600" dirty="0"/>
          </a:p>
          <a:p>
            <a:pPr marL="285750" lvl="0" indent="-285750">
              <a:lnSpc>
                <a:spcPct val="150000"/>
              </a:lnSpc>
              <a:buFont typeface="Wingdings" panose="05000000000000000000" pitchFamily="2" charset="2"/>
              <a:buChar char="§"/>
            </a:pPr>
            <a:r>
              <a:rPr lang="en-GB" sz="1600" dirty="0"/>
              <a:t>Netnography, focus groups and expert interviews;</a:t>
            </a:r>
            <a:endParaRPr lang="de-DE" sz="1600" dirty="0"/>
          </a:p>
          <a:p>
            <a:pPr marL="285750" lvl="0" indent="-285750">
              <a:lnSpc>
                <a:spcPct val="150000"/>
              </a:lnSpc>
              <a:buFont typeface="Wingdings" panose="05000000000000000000" pitchFamily="2" charset="2"/>
              <a:buChar char="§"/>
            </a:pPr>
            <a:r>
              <a:rPr lang="en-GB" sz="1600" dirty="0"/>
              <a:t>Market strategy development and product adaptation;</a:t>
            </a:r>
            <a:endParaRPr lang="de-DE" sz="1600" dirty="0"/>
          </a:p>
          <a:p>
            <a:pPr marL="285750" lvl="0" indent="-285750">
              <a:lnSpc>
                <a:spcPct val="150000"/>
              </a:lnSpc>
              <a:buFont typeface="Wingdings" panose="05000000000000000000" pitchFamily="2" charset="2"/>
              <a:buChar char="§"/>
            </a:pPr>
            <a:r>
              <a:rPr lang="en-GB" sz="1600" dirty="0"/>
              <a:t>Identification of potential distribution partners and support in organising meetings.</a:t>
            </a:r>
            <a:endParaRPr lang="de-DE" sz="1600" dirty="0"/>
          </a:p>
          <a:p>
            <a:pPr algn="just"/>
            <a:endParaRPr lang="en-GB" sz="1400" dirty="0"/>
          </a:p>
        </p:txBody>
      </p:sp>
      <p:pic>
        <p:nvPicPr>
          <p:cNvPr id="3" name="Grafik 2"/>
          <p:cNvPicPr>
            <a:picLocks noChangeAspect="1"/>
          </p:cNvPicPr>
          <p:nvPr/>
        </p:nvPicPr>
        <p:blipFill>
          <a:blip r:embed="rId4"/>
          <a:stretch>
            <a:fillRect/>
          </a:stretch>
        </p:blipFill>
        <p:spPr>
          <a:xfrm>
            <a:off x="767728" y="2621812"/>
            <a:ext cx="2262857" cy="3230104"/>
          </a:xfrm>
          <a:prstGeom prst="rect">
            <a:avLst/>
          </a:prstGeom>
        </p:spPr>
      </p:pic>
    </p:spTree>
    <p:extLst>
      <p:ext uri="{BB962C8B-B14F-4D97-AF65-F5344CB8AC3E}">
        <p14:creationId xmlns:p14="http://schemas.microsoft.com/office/powerpoint/2010/main" val="2897644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3669</Words>
  <Application>Microsoft Office PowerPoint</Application>
  <PresentationFormat>Breitbild</PresentationFormat>
  <Paragraphs>718</Paragraphs>
  <Slides>41</Slides>
  <Notes>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41</vt:i4>
      </vt:variant>
    </vt:vector>
  </HeadingPairs>
  <TitlesOfParts>
    <vt:vector size="54" baseType="lpstr">
      <vt:lpstr>SimSun</vt:lpstr>
      <vt:lpstr>Arial</vt:lpstr>
      <vt:lpstr>Calibri</vt:lpstr>
      <vt:lpstr>Calibri  (Überschriften)</vt:lpstr>
      <vt:lpstr>Calibri Light</vt:lpstr>
      <vt:lpstr>Century Gothic</vt:lpstr>
      <vt:lpstr>等线</vt:lpstr>
      <vt:lpstr>KaiTi</vt:lpstr>
      <vt:lpstr>MS Mincho</vt:lpstr>
      <vt:lpstr>Tahoma</vt:lpstr>
      <vt:lpstr>Times New Roman</vt:lpstr>
      <vt:lpstr>Wingdings</vt:lpstr>
      <vt:lpstr>Office Theme</vt:lpstr>
      <vt:lpstr>P</vt:lpstr>
      <vt:lpstr>PowerPoint-Präsentation</vt:lpstr>
      <vt:lpstr>INDIA RIDING THE THIRD WAVE OF   CHINESE OUTBOUND TOURISM</vt:lpstr>
      <vt:lpstr>   CHINA OUTBOUND TOURISM RESEARCH INSTITUTE   </vt:lpstr>
      <vt:lpstr>PowerPoint-Präsentation</vt:lpstr>
      <vt:lpstr>Prof. Dr. Wolfgang Georg Arlt FRGS FRAS </vt:lpstr>
      <vt:lpstr>PowerPoint-Präsentation</vt:lpstr>
      <vt:lpstr>PowerPoint-Präsentation</vt:lpstr>
      <vt:lpstr>PowerPoint-Präsentation</vt:lpstr>
      <vt:lpstr>INDIA RIDING THE THIRD WAVE OF   CHINESE OUTBOUND TOURISM</vt:lpstr>
      <vt:lpstr>PowerPoint-Präsentation</vt:lpstr>
      <vt:lpstr>PowerPoint-Präsentation</vt:lpstr>
      <vt:lpstr>China’s Outbound Tourism 2001-2019</vt:lpstr>
      <vt:lpstr>Total Number of outbound trips of Chinese citizens 1949-2018 (Source: COTRI)</vt:lpstr>
      <vt:lpstr>China’s Outbound Tourism 2019-2030 (COTRI Forecast)</vt:lpstr>
      <vt:lpstr>PowerPoint-Präsentation</vt:lpstr>
      <vt:lpstr>PowerPoint-Präsentation</vt:lpstr>
      <vt:lpstr>China’s Outbound Tourism entering the Third Wave</vt:lpstr>
      <vt:lpstr>China’s Outbound Tourism entering the Third Wave</vt:lpstr>
      <vt:lpstr>China’s Outbound Tourism entering the Third Wave</vt:lpstr>
      <vt:lpstr>INDIA RIDING THE THIRD WAVE OF   CHINESE OUTBOUND TOURISM</vt:lpstr>
      <vt:lpstr>Chinese Arrivals to India 2011-2018</vt:lpstr>
      <vt:lpstr>Chinese Arrivals to India 2011-2018 Market Share</vt:lpstr>
      <vt:lpstr>Chinese Arrivals to India 2011-2018 Market Share</vt:lpstr>
      <vt:lpstr>PowerPoint-Präsentation</vt:lpstr>
      <vt:lpstr>PowerPoint-Präsentation</vt:lpstr>
      <vt:lpstr>PowerPoint-Präsentation</vt:lpstr>
      <vt:lpstr>PowerPoint-Präsentation</vt:lpstr>
      <vt:lpstr>INDIA RIDING THE THIRD WAVE OF   CHINESE OUTBOUND TOURISM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 COTRI</dc:creator>
  <cp:lastModifiedBy>Arlt, Wolfgang Georg</cp:lastModifiedBy>
  <cp:revision>145</cp:revision>
  <dcterms:created xsi:type="dcterms:W3CDTF">2018-06-19T08:35:56Z</dcterms:created>
  <dcterms:modified xsi:type="dcterms:W3CDTF">2019-12-05T16:28:37Z</dcterms:modified>
</cp:coreProperties>
</file>